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media/image31.jpg" ContentType="image/png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media/image59.jpg" ContentType="image/png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50"/>
  </p:notesMasterIdLst>
  <p:handoutMasterIdLst>
    <p:handoutMasterId r:id="rId51"/>
  </p:handoutMasterIdLst>
  <p:sldIdLst>
    <p:sldId id="256" r:id="rId3"/>
    <p:sldId id="283" r:id="rId4"/>
    <p:sldId id="457" r:id="rId5"/>
    <p:sldId id="290" r:id="rId6"/>
    <p:sldId id="506" r:id="rId7"/>
    <p:sldId id="458" r:id="rId8"/>
    <p:sldId id="459" r:id="rId9"/>
    <p:sldId id="507" r:id="rId10"/>
    <p:sldId id="508" r:id="rId11"/>
    <p:sldId id="509" r:id="rId12"/>
    <p:sldId id="510" r:id="rId13"/>
    <p:sldId id="511" r:id="rId14"/>
    <p:sldId id="512" r:id="rId15"/>
    <p:sldId id="513" r:id="rId16"/>
    <p:sldId id="514" r:id="rId17"/>
    <p:sldId id="515" r:id="rId18"/>
    <p:sldId id="516" r:id="rId19"/>
    <p:sldId id="517" r:id="rId20"/>
    <p:sldId id="518" r:id="rId21"/>
    <p:sldId id="461" r:id="rId22"/>
    <p:sldId id="465" r:id="rId23"/>
    <p:sldId id="467" r:id="rId24"/>
    <p:sldId id="477" r:id="rId25"/>
    <p:sldId id="478" r:id="rId26"/>
    <p:sldId id="479" r:id="rId27"/>
    <p:sldId id="472" r:id="rId28"/>
    <p:sldId id="528" r:id="rId29"/>
    <p:sldId id="480" r:id="rId30"/>
    <p:sldId id="488" r:id="rId31"/>
    <p:sldId id="489" r:id="rId32"/>
    <p:sldId id="490" r:id="rId33"/>
    <p:sldId id="491" r:id="rId34"/>
    <p:sldId id="492" r:id="rId35"/>
    <p:sldId id="493" r:id="rId36"/>
    <p:sldId id="521" r:id="rId37"/>
    <p:sldId id="522" r:id="rId38"/>
    <p:sldId id="527" r:id="rId39"/>
    <p:sldId id="520" r:id="rId40"/>
    <p:sldId id="523" r:id="rId41"/>
    <p:sldId id="524" r:id="rId42"/>
    <p:sldId id="525" r:id="rId43"/>
    <p:sldId id="526" r:id="rId44"/>
    <p:sldId id="503" r:id="rId45"/>
    <p:sldId id="505" r:id="rId46"/>
    <p:sldId id="504" r:id="rId47"/>
    <p:sldId id="481" r:id="rId48"/>
    <p:sldId id="322" r:id="rId49"/>
  </p:sldIdLst>
  <p:sldSz cx="12192000" cy="6858000"/>
  <p:notesSz cx="6858000" cy="9144000"/>
  <p:custDataLst>
    <p:tags r:id="rId5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48" userDrawn="1">
          <p15:clr>
            <a:srgbClr val="A4A3A4"/>
          </p15:clr>
        </p15:guide>
        <p15:guide id="2" pos="382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>
    <p:extLst>
      <p:ext uri="{19B8F6BF-5375-455C-9EA6-DF929625EA0E}">
        <p15:presenceInfo xmlns:p15="http://schemas.microsoft.com/office/powerpoint/2012/main" userId="Administrat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8C61"/>
    <a:srgbClr val="AE8D52"/>
    <a:srgbClr val="C0A77A"/>
    <a:srgbClr val="993300"/>
    <a:srgbClr val="2494EC"/>
    <a:srgbClr val="01A68E"/>
    <a:srgbClr val="FFDD00"/>
    <a:srgbClr val="FFFFFF"/>
    <a:srgbClr val="FF6600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6D9F66E-5EB9-4882-86FB-DCBF35E3C3E4}" styleName="中度样式 4 - 强调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FD0F851-EC5A-4D38-B0AD-8093EC10F338}" styleName="浅色样式 1 - 强调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799B23B-EC83-4686-B30A-512413B5E67A}" styleName="浅色样式 3 - 强调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3" d="100"/>
          <a:sy n="113" d="100"/>
        </p:scale>
        <p:origin x="456" y="96"/>
      </p:cViewPr>
      <p:guideLst>
        <p:guide orient="horz" pos="2248"/>
        <p:guide pos="382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-581"/>
    </p:cViewPr>
  </p:sorterViewPr>
  <p:notesViewPr>
    <p:cSldViewPr snapToGrid="0">
      <p:cViewPr varScale="1">
        <p:scale>
          <a:sx n="86" d="100"/>
          <a:sy n="86" d="100"/>
        </p:scale>
        <p:origin x="386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notesMaster" Target="notesMasters/notesMaster1.xml"/><Relationship Id="rId55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E24BFB-B3AC-4B7C-B2E8-6F3953B12AFD}" type="datetimeFigureOut">
              <a:rPr lang="zh-CN" altLang="en-US" smtClean="0"/>
              <a:t>2026/6/23 Tue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1A0C6E-3D71-4441-880A-EF947E74EC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08A32D-C2DD-49D1-9B39-D6F076CCACBA}" type="datetimeFigureOut">
              <a:rPr lang="zh-CN" altLang="en-US" smtClean="0"/>
              <a:t>2026/6/23 Tue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642379-1E54-4096-8B4E-CEFE4F43857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altLang="zh-CN"/>
              <a:t>1</a:t>
            </a:r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14300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67543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40992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49434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29071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21787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4823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9065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17284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46396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76925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92114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69788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190483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486625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894769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706618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558304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23664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84281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098733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810325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744960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511100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278350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924979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367892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363927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342013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454329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68900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775947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5633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445354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309043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16380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048636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899968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altLang="zh-CN"/>
              <a:t>1</a:t>
            </a: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56603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1273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20466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38104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9252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hangye/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BACC0-C95B-4E27-881A-EF6264DB653B}" type="datetimeFigureOut">
              <a:rPr lang="zh-CN" altLang="en-US" smtClean="0"/>
              <a:t>2026/6/23 Tue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A633F-81CF-4D84-A2E9-A26FBFCD33A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C9F04DA3-C6D4-4005-B45A-70054E4119D6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190730" cy="6857365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F4166501-6600-418C-B243-A19BBE69A2CD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190730" cy="6857365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133537" y="222868"/>
            <a:ext cx="12041529" cy="389360"/>
            <a:chOff x="150471" y="222868"/>
            <a:chExt cx="12041529" cy="389360"/>
          </a:xfrm>
        </p:grpSpPr>
        <p:sp>
          <p:nvSpPr>
            <p:cNvPr id="8" name="菱形 7"/>
            <p:cNvSpPr/>
            <p:nvPr/>
          </p:nvSpPr>
          <p:spPr>
            <a:xfrm>
              <a:off x="150471" y="222868"/>
              <a:ext cx="360417" cy="360417"/>
            </a:xfrm>
            <a:prstGeom prst="diamond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rgbClr val="2494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9" name="直接连接符 8"/>
            <p:cNvCxnSpPr/>
            <p:nvPr/>
          </p:nvCxnSpPr>
          <p:spPr>
            <a:xfrm>
              <a:off x="613458" y="612228"/>
              <a:ext cx="11578542" cy="0"/>
            </a:xfrm>
            <a:prstGeom prst="line">
              <a:avLst/>
            </a:prstGeom>
            <a:ln>
              <a:solidFill>
                <a:srgbClr val="2494EC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BACC0-C95B-4E27-881A-EF6264DB653B}" type="datetimeFigureOut">
              <a:rPr lang="zh-CN" altLang="en-US" smtClean="0"/>
              <a:t>2026/6/23 Tue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A633F-81CF-4D84-A2E9-A26FBFCD33A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BACC0-C95B-4E27-881A-EF6264DB653B}" type="datetimeFigureOut">
              <a:rPr lang="zh-CN" altLang="en-US" smtClean="0"/>
              <a:t>2026/6/23 Tue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A633F-81CF-4D84-A2E9-A26FBFCD33A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BACC0-C95B-4E27-881A-EF6264DB653B}" type="datetimeFigureOut">
              <a:rPr lang="zh-CN" altLang="en-US" smtClean="0"/>
              <a:t>2026/6/23 Tue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A633F-81CF-4D84-A2E9-A26FBFCD33A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BACC0-C95B-4E27-881A-EF6264DB653B}" type="datetimeFigureOut">
              <a:rPr lang="zh-CN" altLang="en-US" smtClean="0"/>
              <a:t>2026/6/23 Tue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A633F-81CF-4D84-A2E9-A26FBFCD33A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t>2026/6/23 Tue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t>2026/6/23 Tue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BACC0-C95B-4E27-881A-EF6264DB653B}" type="datetimeFigureOut">
              <a:rPr lang="zh-CN" altLang="en-US" smtClean="0"/>
              <a:t>2026/6/23 Tue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A633F-81CF-4D84-A2E9-A26FBFCD33A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BACC0-C95B-4E27-881A-EF6264DB653B}" type="datetimeFigureOut">
              <a:rPr lang="zh-CN" altLang="en-US" smtClean="0"/>
              <a:t>2026/6/23 Tue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A633F-81CF-4D84-A2E9-A26FBFCD33A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BACC0-C95B-4E27-881A-EF6264DB653B}" type="datetimeFigureOut">
              <a:rPr lang="zh-CN" altLang="en-US" smtClean="0"/>
              <a:t>2026/6/23 Tue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A633F-81CF-4D84-A2E9-A26FBFCD33A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BACC0-C95B-4E27-881A-EF6264DB653B}" type="datetimeFigureOut">
              <a:rPr lang="zh-CN" altLang="en-US" smtClean="0"/>
              <a:t>2026/6/23 Tue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A633F-81CF-4D84-A2E9-A26FBFCD33A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BACC0-C95B-4E27-881A-EF6264DB653B}" type="datetimeFigureOut">
              <a:rPr lang="zh-CN" altLang="en-US" smtClean="0"/>
              <a:t>2026/6/23 Tue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A633F-81CF-4D84-A2E9-A26FBFCD33A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BACC0-C95B-4E27-881A-EF6264DB653B}" type="datetimeFigureOut">
              <a:rPr lang="zh-CN" altLang="en-US" smtClean="0"/>
              <a:t>2026/6/23 Tue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A633F-81CF-4D84-A2E9-A26FBFCD33A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3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BACC0-C95B-4E27-881A-EF6264DB653B}" type="datetimeFigureOut">
              <a:rPr lang="zh-CN" altLang="en-US" smtClean="0"/>
              <a:t>2026/6/23 Tue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A633F-81CF-4D84-A2E9-A26FBFCD33A8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453650" y="0"/>
            <a:ext cx="54006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00" dirty="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行业</a:t>
            </a:r>
            <a:r>
              <a:rPr lang="en-US" altLang="zh-CN" sz="100" dirty="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PPT</a:t>
            </a:r>
            <a:r>
              <a:rPr lang="zh-CN" altLang="en-US" sz="100" dirty="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模板</a:t>
            </a:r>
            <a:r>
              <a:rPr lang="en-US" altLang="zh-CN" sz="100" dirty="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http://www.1ppt.com/hangye/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BACC0-C95B-4E27-881A-EF6264DB653B}" type="datetimeFigureOut">
              <a:rPr lang="zh-CN" altLang="en-US" smtClean="0"/>
              <a:t>2026/6/23 Tue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A633F-81CF-4D84-A2E9-A26FBFCD33A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5BACC0-C95B-4E27-881A-EF6264DB653B}" type="datetimeFigureOut">
              <a:rPr lang="zh-CN" altLang="en-US" smtClean="0"/>
              <a:t>2026/6/23 Tue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CA633F-81CF-4D84-A2E9-A26FBFCD33A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jp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3.jpeg"/><Relationship Id="rId5" Type="http://schemas.openxmlformats.org/officeDocument/2006/relationships/image" Target="../media/image42.jpg"/><Relationship Id="rId4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7.jp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tags" Target="../tags/tag16.xml"/><Relationship Id="rId18" Type="http://schemas.openxmlformats.org/officeDocument/2006/relationships/tags" Target="../tags/tag21.xml"/><Relationship Id="rId26" Type="http://schemas.openxmlformats.org/officeDocument/2006/relationships/tags" Target="../tags/tag29.xml"/><Relationship Id="rId39" Type="http://schemas.openxmlformats.org/officeDocument/2006/relationships/tags" Target="../tags/tag42.xml"/><Relationship Id="rId3" Type="http://schemas.openxmlformats.org/officeDocument/2006/relationships/tags" Target="../tags/tag6.xml"/><Relationship Id="rId21" Type="http://schemas.openxmlformats.org/officeDocument/2006/relationships/tags" Target="../tags/tag24.xml"/><Relationship Id="rId34" Type="http://schemas.openxmlformats.org/officeDocument/2006/relationships/tags" Target="../tags/tag37.xml"/><Relationship Id="rId42" Type="http://schemas.openxmlformats.org/officeDocument/2006/relationships/tags" Target="../tags/tag45.xml"/><Relationship Id="rId47" Type="http://schemas.openxmlformats.org/officeDocument/2006/relationships/tags" Target="../tags/tag50.xml"/><Relationship Id="rId50" Type="http://schemas.openxmlformats.org/officeDocument/2006/relationships/notesSlide" Target="../notesSlides/notesSlide2.xml"/><Relationship Id="rId7" Type="http://schemas.openxmlformats.org/officeDocument/2006/relationships/tags" Target="../tags/tag10.xml"/><Relationship Id="rId12" Type="http://schemas.openxmlformats.org/officeDocument/2006/relationships/tags" Target="../tags/tag15.xml"/><Relationship Id="rId17" Type="http://schemas.openxmlformats.org/officeDocument/2006/relationships/tags" Target="../tags/tag20.xml"/><Relationship Id="rId25" Type="http://schemas.openxmlformats.org/officeDocument/2006/relationships/tags" Target="../tags/tag28.xml"/><Relationship Id="rId33" Type="http://schemas.openxmlformats.org/officeDocument/2006/relationships/tags" Target="../tags/tag36.xml"/><Relationship Id="rId38" Type="http://schemas.openxmlformats.org/officeDocument/2006/relationships/tags" Target="../tags/tag41.xml"/><Relationship Id="rId46" Type="http://schemas.openxmlformats.org/officeDocument/2006/relationships/tags" Target="../tags/tag49.xml"/><Relationship Id="rId2" Type="http://schemas.openxmlformats.org/officeDocument/2006/relationships/tags" Target="../tags/tag5.xml"/><Relationship Id="rId16" Type="http://schemas.openxmlformats.org/officeDocument/2006/relationships/tags" Target="../tags/tag19.xml"/><Relationship Id="rId20" Type="http://schemas.openxmlformats.org/officeDocument/2006/relationships/tags" Target="../tags/tag23.xml"/><Relationship Id="rId29" Type="http://schemas.openxmlformats.org/officeDocument/2006/relationships/tags" Target="../tags/tag32.xml"/><Relationship Id="rId41" Type="http://schemas.openxmlformats.org/officeDocument/2006/relationships/tags" Target="../tags/tag44.xml"/><Relationship Id="rId1" Type="http://schemas.openxmlformats.org/officeDocument/2006/relationships/tags" Target="../tags/tag4.xml"/><Relationship Id="rId6" Type="http://schemas.openxmlformats.org/officeDocument/2006/relationships/tags" Target="../tags/tag9.xml"/><Relationship Id="rId11" Type="http://schemas.openxmlformats.org/officeDocument/2006/relationships/tags" Target="../tags/tag14.xml"/><Relationship Id="rId24" Type="http://schemas.openxmlformats.org/officeDocument/2006/relationships/tags" Target="../tags/tag27.xml"/><Relationship Id="rId32" Type="http://schemas.openxmlformats.org/officeDocument/2006/relationships/tags" Target="../tags/tag35.xml"/><Relationship Id="rId37" Type="http://schemas.openxmlformats.org/officeDocument/2006/relationships/tags" Target="../tags/tag40.xml"/><Relationship Id="rId40" Type="http://schemas.openxmlformats.org/officeDocument/2006/relationships/tags" Target="../tags/tag43.xml"/><Relationship Id="rId45" Type="http://schemas.openxmlformats.org/officeDocument/2006/relationships/tags" Target="../tags/tag48.xml"/><Relationship Id="rId5" Type="http://schemas.openxmlformats.org/officeDocument/2006/relationships/tags" Target="../tags/tag8.xml"/><Relationship Id="rId15" Type="http://schemas.openxmlformats.org/officeDocument/2006/relationships/tags" Target="../tags/tag18.xml"/><Relationship Id="rId23" Type="http://schemas.openxmlformats.org/officeDocument/2006/relationships/tags" Target="../tags/tag26.xml"/><Relationship Id="rId28" Type="http://schemas.openxmlformats.org/officeDocument/2006/relationships/tags" Target="../tags/tag31.xml"/><Relationship Id="rId36" Type="http://schemas.openxmlformats.org/officeDocument/2006/relationships/tags" Target="../tags/tag39.xml"/><Relationship Id="rId49" Type="http://schemas.openxmlformats.org/officeDocument/2006/relationships/slideLayout" Target="../slideLayouts/slideLayout13.xml"/><Relationship Id="rId10" Type="http://schemas.openxmlformats.org/officeDocument/2006/relationships/tags" Target="../tags/tag13.xml"/><Relationship Id="rId19" Type="http://schemas.openxmlformats.org/officeDocument/2006/relationships/tags" Target="../tags/tag22.xml"/><Relationship Id="rId31" Type="http://schemas.openxmlformats.org/officeDocument/2006/relationships/tags" Target="../tags/tag34.xml"/><Relationship Id="rId44" Type="http://schemas.openxmlformats.org/officeDocument/2006/relationships/tags" Target="../tags/tag47.xml"/><Relationship Id="rId4" Type="http://schemas.openxmlformats.org/officeDocument/2006/relationships/tags" Target="../tags/tag7.xml"/><Relationship Id="rId9" Type="http://schemas.openxmlformats.org/officeDocument/2006/relationships/tags" Target="../tags/tag12.xml"/><Relationship Id="rId14" Type="http://schemas.openxmlformats.org/officeDocument/2006/relationships/tags" Target="../tags/tag17.xml"/><Relationship Id="rId22" Type="http://schemas.openxmlformats.org/officeDocument/2006/relationships/tags" Target="../tags/tag25.xml"/><Relationship Id="rId27" Type="http://schemas.openxmlformats.org/officeDocument/2006/relationships/tags" Target="../tags/tag30.xml"/><Relationship Id="rId30" Type="http://schemas.openxmlformats.org/officeDocument/2006/relationships/tags" Target="../tags/tag33.xml"/><Relationship Id="rId35" Type="http://schemas.openxmlformats.org/officeDocument/2006/relationships/tags" Target="../tags/tag38.xml"/><Relationship Id="rId43" Type="http://schemas.openxmlformats.org/officeDocument/2006/relationships/tags" Target="../tags/tag46.xml"/><Relationship Id="rId48" Type="http://schemas.openxmlformats.org/officeDocument/2006/relationships/tags" Target="../tags/tag51.xml"/><Relationship Id="rId8" Type="http://schemas.openxmlformats.org/officeDocument/2006/relationships/tags" Target="../tags/tag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0.png"/><Relationship Id="rId5" Type="http://schemas.openxmlformats.org/officeDocument/2006/relationships/image" Target="../media/image59.jpg"/><Relationship Id="rId4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1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0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5575535" y="3784981"/>
            <a:ext cx="63630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2400" spc="600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rPr>
              <a:t>智能视频客流统计系统终端</a:t>
            </a:r>
            <a:r>
              <a:rPr lang="zh-CN" altLang="en-US" sz="2400" spc="600" dirty="0">
                <a:solidFill>
                  <a:schemeClr val="bg1">
                    <a:lumMod val="50000"/>
                  </a:schemeClr>
                </a:solidFill>
              </a:rPr>
              <a:t>厂商</a:t>
            </a:r>
            <a:endParaRPr lang="zh-CN" altLang="en-US" sz="2400" spc="600" dirty="0">
              <a:solidFill>
                <a:schemeClr val="bg1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0564705" y="4388321"/>
            <a:ext cx="1128388" cy="368300"/>
          </a:xfrm>
          <a:prstGeom prst="rect">
            <a:avLst/>
          </a:prstGeom>
          <a:solidFill>
            <a:srgbClr val="D24919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>
                <a:solidFill>
                  <a:schemeClr val="bg1"/>
                </a:solidFill>
                <a:cs typeface="+mn-ea"/>
                <a:sym typeface="+mn-lt"/>
              </a:rPr>
              <a:t>技术创新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7216985" y="4387924"/>
            <a:ext cx="1128388" cy="369332"/>
          </a:xfrm>
          <a:prstGeom prst="rect">
            <a:avLst/>
          </a:prstGeom>
          <a:solidFill>
            <a:srgbClr val="04284F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>
                <a:solidFill>
                  <a:schemeClr val="bg1"/>
                </a:solidFill>
                <a:cs typeface="+mn-ea"/>
                <a:sym typeface="+mn-lt"/>
              </a:rPr>
              <a:t>设备研发</a:t>
            </a:r>
            <a:endParaRPr lang="en-US" altLang="zh-CN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82252" y="2202848"/>
            <a:ext cx="117563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6000">
                <a:solidFill>
                  <a:schemeClr val="bg1"/>
                </a:solidFill>
                <a:latin typeface="造字工房悦黑体验版纤细体" pitchFamily="50" charset="-122"/>
                <a:ea typeface="造字工房悦黑体验版纤细体" pitchFamily="50" charset="-122"/>
                <a:cs typeface="+mn-ea"/>
              </a:defRPr>
            </a:lvl1pPr>
          </a:lstStyle>
          <a:p>
            <a:pPr algn="r"/>
            <a:r>
              <a:rPr lang="zh-CN" altLang="en-US" sz="4800" b="1" dirty="0">
                <a:solidFill>
                  <a:srgbClr val="9F8C61"/>
                </a:solidFill>
                <a:latin typeface="+mj-lt"/>
                <a:ea typeface="+mn-ea"/>
                <a:sym typeface="+mn-lt"/>
              </a:rPr>
              <a:t>连锁店</a:t>
            </a:r>
            <a:r>
              <a:rPr lang="en-US" altLang="zh-CN" sz="4800" b="1" dirty="0">
                <a:solidFill>
                  <a:srgbClr val="9F8C61"/>
                </a:solidFill>
                <a:latin typeface="+mj-lt"/>
                <a:ea typeface="+mn-ea"/>
                <a:sym typeface="+mn-lt"/>
              </a:rPr>
              <a:t>&amp;</a:t>
            </a:r>
            <a:r>
              <a:rPr lang="zh-CN" altLang="en-US" sz="4800" b="1" dirty="0">
                <a:solidFill>
                  <a:srgbClr val="9F8C61"/>
                </a:solidFill>
                <a:latin typeface="+mj-lt"/>
                <a:ea typeface="+mn-ea"/>
                <a:sym typeface="+mn-lt"/>
              </a:rPr>
              <a:t>门店商业场所客流解决方案</a:t>
            </a:r>
            <a:endParaRPr lang="en-US" altLang="zh-CN" sz="4800" b="1" dirty="0">
              <a:solidFill>
                <a:srgbClr val="9F8C61"/>
              </a:solidFill>
              <a:latin typeface="+mj-lt"/>
              <a:ea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934660" y="4387924"/>
            <a:ext cx="1128388" cy="368300"/>
          </a:xfrm>
          <a:prstGeom prst="rect">
            <a:avLst/>
          </a:prstGeom>
          <a:solidFill>
            <a:srgbClr val="1986D9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>
                <a:solidFill>
                  <a:schemeClr val="bg1"/>
                </a:solidFill>
                <a:cs typeface="+mn-ea"/>
                <a:sym typeface="+mn-lt"/>
              </a:rPr>
              <a:t>人工智能</a:t>
            </a:r>
            <a:endParaRPr lang="en-US" altLang="zh-CN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7216D620-B4A3-4B02-8EFA-6721749740D8}"/>
              </a:ext>
            </a:extLst>
          </p:cNvPr>
          <p:cNvSpPr txBox="1"/>
          <p:nvPr/>
        </p:nvSpPr>
        <p:spPr>
          <a:xfrm>
            <a:off x="1574801" y="3036623"/>
            <a:ext cx="10363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fr-FR" altLang="zh-CN" cap="all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Chain Store &amp; Retail Commercial Venue Foot Traffic Solutions</a:t>
            </a:r>
            <a:endParaRPr lang="zh-CN" altLang="en-US" cap="all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图片 87">
            <a:extLst>
              <a:ext uri="{FF2B5EF4-FFF2-40B4-BE49-F238E27FC236}">
                <a16:creationId xmlns:a16="http://schemas.microsoft.com/office/drawing/2014/main" id="{0B24F8EE-4C40-4595-9B74-B95C91A6B34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9619" y="1660374"/>
            <a:ext cx="6108084" cy="3186456"/>
          </a:xfrm>
          <a:prstGeom prst="rect">
            <a:avLst/>
          </a:prstGeom>
        </p:spPr>
      </p:pic>
      <p:sp>
        <p:nvSpPr>
          <p:cNvPr id="89" name="文本框 88">
            <a:extLst>
              <a:ext uri="{FF2B5EF4-FFF2-40B4-BE49-F238E27FC236}">
                <a16:creationId xmlns:a16="http://schemas.microsoft.com/office/drawing/2014/main" id="{8BB166D7-BC67-4085-9663-A5B9C7CB4870}"/>
              </a:ext>
            </a:extLst>
          </p:cNvPr>
          <p:cNvSpPr txBox="1"/>
          <p:nvPr/>
        </p:nvSpPr>
        <p:spPr>
          <a:xfrm>
            <a:off x="4530930" y="2930436"/>
            <a:ext cx="3885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600" b="1" dirty="0">
                <a:effectLst>
                  <a:outerShdw blurRad="50800" dist="38100" dir="8100000" algn="tr" rotWithShape="0">
                    <a:schemeClr val="bg1">
                      <a:alpha val="40000"/>
                    </a:schemeClr>
                  </a:outerShdw>
                </a:effectLst>
                <a:cs typeface="+mn-ea"/>
                <a:sym typeface="+mn-lt"/>
              </a:rPr>
              <a:t>客流系统结构</a:t>
            </a:r>
            <a:endParaRPr lang="en-US" altLang="zh-CN" sz="3600" b="1" dirty="0">
              <a:effectLst>
                <a:outerShdw blurRad="50800" dist="38100" dir="8100000" algn="tr" rotWithShape="0">
                  <a:schemeClr val="bg1">
                    <a:alpha val="40000"/>
                  </a:schemeClr>
                </a:outerShdw>
              </a:effectLst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5538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文本框 47"/>
          <p:cNvSpPr txBox="1"/>
          <p:nvPr/>
        </p:nvSpPr>
        <p:spPr>
          <a:xfrm>
            <a:off x="536287" y="172245"/>
            <a:ext cx="3917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spc="600" dirty="0">
                <a:solidFill>
                  <a:srgbClr val="9F8C61"/>
                </a:solidFill>
                <a:cs typeface="+mn-ea"/>
                <a:sym typeface="+mn-lt"/>
              </a:rPr>
              <a:t>客流系统结构</a:t>
            </a:r>
            <a:endParaRPr lang="en-US" altLang="zh-CN" sz="2400" b="1" spc="600" dirty="0">
              <a:solidFill>
                <a:srgbClr val="9F8C61"/>
              </a:solidFill>
              <a:cs typeface="+mn-ea"/>
              <a:sym typeface="+mn-lt"/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277E2E67-2454-4672-A5CA-13B59E320E9B}"/>
              </a:ext>
            </a:extLst>
          </p:cNvPr>
          <p:cNvSpPr txBox="1"/>
          <p:nvPr/>
        </p:nvSpPr>
        <p:spPr>
          <a:xfrm>
            <a:off x="2918355" y="328781"/>
            <a:ext cx="365564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cap="all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</a:rPr>
              <a:t>Passenger flow system structure</a:t>
            </a:r>
            <a:endParaRPr lang="zh-CN" altLang="en-US" sz="1400" cap="all" spc="3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90" name="文本框 89">
            <a:extLst>
              <a:ext uri="{FF2B5EF4-FFF2-40B4-BE49-F238E27FC236}">
                <a16:creationId xmlns:a16="http://schemas.microsoft.com/office/drawing/2014/main" id="{906E045F-58AE-4610-A6EE-06EFB07FE1B8}"/>
              </a:ext>
            </a:extLst>
          </p:cNvPr>
          <p:cNvSpPr txBox="1"/>
          <p:nvPr/>
        </p:nvSpPr>
        <p:spPr>
          <a:xfrm>
            <a:off x="1255742" y="1366433"/>
            <a:ext cx="2611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AE8D5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有线网络传输</a:t>
            </a:r>
            <a:r>
              <a:rPr lang="en-US" altLang="zh-CN" dirty="0">
                <a:solidFill>
                  <a:srgbClr val="AE8D5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en-US" altLang="zh-CN" dirty="0" err="1">
                <a:solidFill>
                  <a:srgbClr val="AE8D5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poe</a:t>
            </a:r>
            <a:r>
              <a:rPr lang="zh-CN" altLang="en-US" dirty="0">
                <a:solidFill>
                  <a:srgbClr val="AE8D5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供电</a:t>
            </a:r>
            <a:r>
              <a:rPr lang="en-US" altLang="zh-CN" dirty="0">
                <a:solidFill>
                  <a:srgbClr val="AE8D5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endParaRPr lang="zh-CN" altLang="en-US" dirty="0">
              <a:solidFill>
                <a:srgbClr val="AE8D5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5" name="矩形 94">
            <a:extLst>
              <a:ext uri="{FF2B5EF4-FFF2-40B4-BE49-F238E27FC236}">
                <a16:creationId xmlns:a16="http://schemas.microsoft.com/office/drawing/2014/main" id="{BF4DA9BE-2344-4BFF-8657-66BCF3E31501}"/>
              </a:ext>
            </a:extLst>
          </p:cNvPr>
          <p:cNvSpPr/>
          <p:nvPr/>
        </p:nvSpPr>
        <p:spPr>
          <a:xfrm>
            <a:off x="8342096" y="5805455"/>
            <a:ext cx="3404427" cy="3594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6" name="矩形: 圆角 95">
            <a:extLst>
              <a:ext uri="{FF2B5EF4-FFF2-40B4-BE49-F238E27FC236}">
                <a16:creationId xmlns:a16="http://schemas.microsoft.com/office/drawing/2014/main" id="{CC798537-92A0-4072-ACCB-966FFDE58159}"/>
              </a:ext>
            </a:extLst>
          </p:cNvPr>
          <p:cNvSpPr/>
          <p:nvPr/>
        </p:nvSpPr>
        <p:spPr>
          <a:xfrm>
            <a:off x="8529666" y="2171383"/>
            <a:ext cx="3574936" cy="353175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7" name="矩形: 圆角 96">
            <a:extLst>
              <a:ext uri="{FF2B5EF4-FFF2-40B4-BE49-F238E27FC236}">
                <a16:creationId xmlns:a16="http://schemas.microsoft.com/office/drawing/2014/main" id="{8CA9E3AE-D723-4597-83CC-5A0DC70DB920}"/>
              </a:ext>
            </a:extLst>
          </p:cNvPr>
          <p:cNvSpPr/>
          <p:nvPr/>
        </p:nvSpPr>
        <p:spPr>
          <a:xfrm>
            <a:off x="559046" y="4367473"/>
            <a:ext cx="5048948" cy="17826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8" name="矩形: 圆角 97">
            <a:extLst>
              <a:ext uri="{FF2B5EF4-FFF2-40B4-BE49-F238E27FC236}">
                <a16:creationId xmlns:a16="http://schemas.microsoft.com/office/drawing/2014/main" id="{E570F39B-914C-403B-8E14-D6E4525F7D92}"/>
              </a:ext>
            </a:extLst>
          </p:cNvPr>
          <p:cNvSpPr/>
          <p:nvPr/>
        </p:nvSpPr>
        <p:spPr>
          <a:xfrm>
            <a:off x="561623" y="2200588"/>
            <a:ext cx="5048948" cy="17826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9" name="object 8">
            <a:extLst>
              <a:ext uri="{FF2B5EF4-FFF2-40B4-BE49-F238E27FC236}">
                <a16:creationId xmlns:a16="http://schemas.microsoft.com/office/drawing/2014/main" id="{6E1EE202-E547-40D4-BCDC-923C63938A0D}"/>
              </a:ext>
            </a:extLst>
          </p:cNvPr>
          <p:cNvSpPr/>
          <p:nvPr/>
        </p:nvSpPr>
        <p:spPr>
          <a:xfrm>
            <a:off x="1005551" y="3177379"/>
            <a:ext cx="3708400" cy="0"/>
          </a:xfrm>
          <a:custGeom>
            <a:avLst/>
            <a:gdLst/>
            <a:ahLst/>
            <a:cxnLst/>
            <a:rect l="l" t="t" r="r" b="b"/>
            <a:pathLst>
              <a:path w="3708400">
                <a:moveTo>
                  <a:pt x="0" y="0"/>
                </a:moveTo>
                <a:lnTo>
                  <a:pt x="3708400" y="0"/>
                </a:lnTo>
              </a:path>
            </a:pathLst>
          </a:custGeom>
          <a:ln w="12700">
            <a:solidFill>
              <a:srgbClr val="5F95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9">
            <a:extLst>
              <a:ext uri="{FF2B5EF4-FFF2-40B4-BE49-F238E27FC236}">
                <a16:creationId xmlns:a16="http://schemas.microsoft.com/office/drawing/2014/main" id="{4C5FF08A-3117-4C3C-AF08-EFBFFA566436}"/>
              </a:ext>
            </a:extLst>
          </p:cNvPr>
          <p:cNvSpPr/>
          <p:nvPr/>
        </p:nvSpPr>
        <p:spPr>
          <a:xfrm>
            <a:off x="4464142" y="3043774"/>
            <a:ext cx="979931" cy="2529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">
            <a:extLst>
              <a:ext uri="{FF2B5EF4-FFF2-40B4-BE49-F238E27FC236}">
                <a16:creationId xmlns:a16="http://schemas.microsoft.com/office/drawing/2014/main" id="{1076303C-D590-4672-9CFF-F18584A8BEF9}"/>
              </a:ext>
            </a:extLst>
          </p:cNvPr>
          <p:cNvSpPr txBox="1"/>
          <p:nvPr/>
        </p:nvSpPr>
        <p:spPr>
          <a:xfrm>
            <a:off x="750281" y="3510754"/>
            <a:ext cx="5721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微软雅黑"/>
                <a:cs typeface="微软雅黑"/>
              </a:rPr>
              <a:t>一体机1</a:t>
            </a:r>
            <a:endParaRPr sz="1200">
              <a:latin typeface="微软雅黑"/>
              <a:cs typeface="微软雅黑"/>
            </a:endParaRPr>
          </a:p>
        </p:txBody>
      </p:sp>
      <p:sp>
        <p:nvSpPr>
          <p:cNvPr id="102" name="object 11">
            <a:extLst>
              <a:ext uri="{FF2B5EF4-FFF2-40B4-BE49-F238E27FC236}">
                <a16:creationId xmlns:a16="http://schemas.microsoft.com/office/drawing/2014/main" id="{E2B665C5-59CA-4B36-B408-1F5A22D2C76A}"/>
              </a:ext>
            </a:extLst>
          </p:cNvPr>
          <p:cNvSpPr txBox="1"/>
          <p:nvPr/>
        </p:nvSpPr>
        <p:spPr>
          <a:xfrm>
            <a:off x="1793016" y="3510754"/>
            <a:ext cx="5721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微软雅黑"/>
                <a:cs typeface="微软雅黑"/>
              </a:rPr>
              <a:t>一体机2</a:t>
            </a:r>
            <a:endParaRPr sz="1200">
              <a:latin typeface="微软雅黑"/>
              <a:cs typeface="微软雅黑"/>
            </a:endParaRPr>
          </a:p>
        </p:txBody>
      </p:sp>
      <p:sp>
        <p:nvSpPr>
          <p:cNvPr id="103" name="object 12">
            <a:extLst>
              <a:ext uri="{FF2B5EF4-FFF2-40B4-BE49-F238E27FC236}">
                <a16:creationId xmlns:a16="http://schemas.microsoft.com/office/drawing/2014/main" id="{5BB57282-999A-483F-BC33-A623A21C0C24}"/>
              </a:ext>
            </a:extLst>
          </p:cNvPr>
          <p:cNvSpPr txBox="1"/>
          <p:nvPr/>
        </p:nvSpPr>
        <p:spPr>
          <a:xfrm>
            <a:off x="3382357" y="3510754"/>
            <a:ext cx="6070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微软雅黑"/>
                <a:cs typeface="微软雅黑"/>
              </a:rPr>
              <a:t>一体机N</a:t>
            </a:r>
            <a:endParaRPr sz="1200">
              <a:latin typeface="微软雅黑"/>
              <a:cs typeface="微软雅黑"/>
            </a:endParaRPr>
          </a:p>
        </p:txBody>
      </p:sp>
      <p:sp>
        <p:nvSpPr>
          <p:cNvPr id="104" name="object 13">
            <a:extLst>
              <a:ext uri="{FF2B5EF4-FFF2-40B4-BE49-F238E27FC236}">
                <a16:creationId xmlns:a16="http://schemas.microsoft.com/office/drawing/2014/main" id="{45C1B359-C5B7-4EAE-A61C-A44D52374860}"/>
              </a:ext>
            </a:extLst>
          </p:cNvPr>
          <p:cNvSpPr txBox="1"/>
          <p:nvPr/>
        </p:nvSpPr>
        <p:spPr>
          <a:xfrm>
            <a:off x="2727672" y="3468844"/>
            <a:ext cx="24637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微软雅黑"/>
                <a:cs typeface="微软雅黑"/>
              </a:rPr>
              <a:t>......</a:t>
            </a:r>
            <a:endParaRPr sz="1200">
              <a:latin typeface="微软雅黑"/>
              <a:cs typeface="微软雅黑"/>
            </a:endParaRPr>
          </a:p>
        </p:txBody>
      </p:sp>
      <p:sp>
        <p:nvSpPr>
          <p:cNvPr id="105" name="object 14">
            <a:extLst>
              <a:ext uri="{FF2B5EF4-FFF2-40B4-BE49-F238E27FC236}">
                <a16:creationId xmlns:a16="http://schemas.microsoft.com/office/drawing/2014/main" id="{1AE81E36-2998-4676-AB4A-E74FB43AA69B}"/>
              </a:ext>
            </a:extLst>
          </p:cNvPr>
          <p:cNvSpPr txBox="1"/>
          <p:nvPr/>
        </p:nvSpPr>
        <p:spPr>
          <a:xfrm>
            <a:off x="4561552" y="3510754"/>
            <a:ext cx="7842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微软雅黑"/>
                <a:cs typeface="微软雅黑"/>
              </a:rPr>
              <a:t>POE交换机</a:t>
            </a:r>
            <a:endParaRPr sz="1200">
              <a:latin typeface="微软雅黑"/>
              <a:cs typeface="微软雅黑"/>
            </a:endParaRPr>
          </a:p>
        </p:txBody>
      </p:sp>
      <p:sp>
        <p:nvSpPr>
          <p:cNvPr id="106" name="object 17">
            <a:extLst>
              <a:ext uri="{FF2B5EF4-FFF2-40B4-BE49-F238E27FC236}">
                <a16:creationId xmlns:a16="http://schemas.microsoft.com/office/drawing/2014/main" id="{91E0C62A-69CD-4254-9823-F581FDCC803D}"/>
              </a:ext>
            </a:extLst>
          </p:cNvPr>
          <p:cNvSpPr/>
          <p:nvPr/>
        </p:nvSpPr>
        <p:spPr>
          <a:xfrm>
            <a:off x="1005551" y="5450044"/>
            <a:ext cx="3708400" cy="0"/>
          </a:xfrm>
          <a:custGeom>
            <a:avLst/>
            <a:gdLst/>
            <a:ahLst/>
            <a:cxnLst/>
            <a:rect l="l" t="t" r="r" b="b"/>
            <a:pathLst>
              <a:path w="3708400">
                <a:moveTo>
                  <a:pt x="0" y="0"/>
                </a:moveTo>
                <a:lnTo>
                  <a:pt x="3708400" y="0"/>
                </a:lnTo>
              </a:path>
            </a:pathLst>
          </a:custGeom>
          <a:ln w="12700">
            <a:solidFill>
              <a:srgbClr val="5F95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8">
            <a:extLst>
              <a:ext uri="{FF2B5EF4-FFF2-40B4-BE49-F238E27FC236}">
                <a16:creationId xmlns:a16="http://schemas.microsoft.com/office/drawing/2014/main" id="{36FFEA12-A556-4523-A9EB-62C1E77A9979}"/>
              </a:ext>
            </a:extLst>
          </p:cNvPr>
          <p:cNvSpPr/>
          <p:nvPr/>
        </p:nvSpPr>
        <p:spPr>
          <a:xfrm>
            <a:off x="4464142" y="5316058"/>
            <a:ext cx="979931" cy="2529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9">
            <a:extLst>
              <a:ext uri="{FF2B5EF4-FFF2-40B4-BE49-F238E27FC236}">
                <a16:creationId xmlns:a16="http://schemas.microsoft.com/office/drawing/2014/main" id="{A6ED4AFE-992A-486F-BF17-F73CC14FCC9F}"/>
              </a:ext>
            </a:extLst>
          </p:cNvPr>
          <p:cNvSpPr txBox="1"/>
          <p:nvPr/>
        </p:nvSpPr>
        <p:spPr>
          <a:xfrm>
            <a:off x="750281" y="5783419"/>
            <a:ext cx="5721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微软雅黑"/>
                <a:cs typeface="微软雅黑"/>
              </a:rPr>
              <a:t>一体机1</a:t>
            </a:r>
            <a:endParaRPr sz="1200">
              <a:latin typeface="微软雅黑"/>
              <a:cs typeface="微软雅黑"/>
            </a:endParaRPr>
          </a:p>
        </p:txBody>
      </p:sp>
      <p:sp>
        <p:nvSpPr>
          <p:cNvPr id="109" name="object 20">
            <a:extLst>
              <a:ext uri="{FF2B5EF4-FFF2-40B4-BE49-F238E27FC236}">
                <a16:creationId xmlns:a16="http://schemas.microsoft.com/office/drawing/2014/main" id="{51FB14C7-946A-4C9E-966F-82CEDB3578F4}"/>
              </a:ext>
            </a:extLst>
          </p:cNvPr>
          <p:cNvSpPr txBox="1"/>
          <p:nvPr/>
        </p:nvSpPr>
        <p:spPr>
          <a:xfrm>
            <a:off x="1793016" y="5783419"/>
            <a:ext cx="5721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微软雅黑"/>
                <a:cs typeface="微软雅黑"/>
              </a:rPr>
              <a:t>一体机2</a:t>
            </a:r>
            <a:endParaRPr sz="1200">
              <a:latin typeface="微软雅黑"/>
              <a:cs typeface="微软雅黑"/>
            </a:endParaRPr>
          </a:p>
        </p:txBody>
      </p:sp>
      <p:sp>
        <p:nvSpPr>
          <p:cNvPr id="110" name="object 21">
            <a:extLst>
              <a:ext uri="{FF2B5EF4-FFF2-40B4-BE49-F238E27FC236}">
                <a16:creationId xmlns:a16="http://schemas.microsoft.com/office/drawing/2014/main" id="{D36B30F7-9509-48E7-856A-96E523286329}"/>
              </a:ext>
            </a:extLst>
          </p:cNvPr>
          <p:cNvSpPr txBox="1"/>
          <p:nvPr/>
        </p:nvSpPr>
        <p:spPr>
          <a:xfrm>
            <a:off x="3382357" y="5783419"/>
            <a:ext cx="6070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微软雅黑"/>
                <a:cs typeface="微软雅黑"/>
              </a:rPr>
              <a:t>一体机N</a:t>
            </a:r>
            <a:endParaRPr sz="1200">
              <a:latin typeface="微软雅黑"/>
              <a:cs typeface="微软雅黑"/>
            </a:endParaRPr>
          </a:p>
        </p:txBody>
      </p:sp>
      <p:sp>
        <p:nvSpPr>
          <p:cNvPr id="111" name="object 22">
            <a:extLst>
              <a:ext uri="{FF2B5EF4-FFF2-40B4-BE49-F238E27FC236}">
                <a16:creationId xmlns:a16="http://schemas.microsoft.com/office/drawing/2014/main" id="{0E7AC20A-05F5-4ACA-A0D4-C3B67A0F2415}"/>
              </a:ext>
            </a:extLst>
          </p:cNvPr>
          <p:cNvSpPr txBox="1"/>
          <p:nvPr/>
        </p:nvSpPr>
        <p:spPr>
          <a:xfrm>
            <a:off x="2727672" y="5741508"/>
            <a:ext cx="24637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微软雅黑"/>
                <a:cs typeface="微软雅黑"/>
              </a:rPr>
              <a:t>......</a:t>
            </a:r>
            <a:endParaRPr sz="1200">
              <a:latin typeface="微软雅黑"/>
              <a:cs typeface="微软雅黑"/>
            </a:endParaRPr>
          </a:p>
        </p:txBody>
      </p:sp>
      <p:sp>
        <p:nvSpPr>
          <p:cNvPr id="112" name="object 23">
            <a:extLst>
              <a:ext uri="{FF2B5EF4-FFF2-40B4-BE49-F238E27FC236}">
                <a16:creationId xmlns:a16="http://schemas.microsoft.com/office/drawing/2014/main" id="{7C51BEAD-B756-4CAA-B9C2-0D092ADAD556}"/>
              </a:ext>
            </a:extLst>
          </p:cNvPr>
          <p:cNvSpPr txBox="1"/>
          <p:nvPr/>
        </p:nvSpPr>
        <p:spPr>
          <a:xfrm>
            <a:off x="4561552" y="5783419"/>
            <a:ext cx="7842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微软雅黑"/>
                <a:cs typeface="微软雅黑"/>
              </a:rPr>
              <a:t>POE交换机</a:t>
            </a:r>
            <a:endParaRPr sz="1200">
              <a:latin typeface="微软雅黑"/>
              <a:cs typeface="微软雅黑"/>
            </a:endParaRPr>
          </a:p>
        </p:txBody>
      </p:sp>
      <p:sp>
        <p:nvSpPr>
          <p:cNvPr id="113" name="object 24">
            <a:extLst>
              <a:ext uri="{FF2B5EF4-FFF2-40B4-BE49-F238E27FC236}">
                <a16:creationId xmlns:a16="http://schemas.microsoft.com/office/drawing/2014/main" id="{FD29DC9C-A160-4FCE-8126-D15F621AD4A8}"/>
              </a:ext>
            </a:extLst>
          </p:cNvPr>
          <p:cNvSpPr txBox="1"/>
          <p:nvPr/>
        </p:nvSpPr>
        <p:spPr>
          <a:xfrm>
            <a:off x="709642" y="4889974"/>
            <a:ext cx="13970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altLang="en-US" sz="1200" b="1" dirty="0">
                <a:solidFill>
                  <a:srgbClr val="00A1E9"/>
                </a:solidFill>
                <a:latin typeface="微软雅黑"/>
                <a:cs typeface="微软雅黑"/>
              </a:rPr>
              <a:t>双目</a:t>
            </a:r>
            <a:r>
              <a:rPr sz="1200" b="1" dirty="0" err="1">
                <a:solidFill>
                  <a:srgbClr val="00A1E9"/>
                </a:solidFill>
                <a:latin typeface="微软雅黑"/>
                <a:cs typeface="微软雅黑"/>
              </a:rPr>
              <a:t>客流</a:t>
            </a:r>
            <a:r>
              <a:rPr lang="zh-CN" altLang="en-US" sz="1200" b="1" dirty="0">
                <a:solidFill>
                  <a:srgbClr val="00A1E9"/>
                </a:solidFill>
                <a:latin typeface="微软雅黑"/>
                <a:cs typeface="微软雅黑"/>
              </a:rPr>
              <a:t>一体机</a:t>
            </a:r>
            <a:endParaRPr sz="1200" dirty="0">
              <a:latin typeface="微软雅黑"/>
              <a:cs typeface="微软雅黑"/>
            </a:endParaRPr>
          </a:p>
        </p:txBody>
      </p:sp>
      <p:sp>
        <p:nvSpPr>
          <p:cNvPr id="114" name="object 26">
            <a:extLst>
              <a:ext uri="{FF2B5EF4-FFF2-40B4-BE49-F238E27FC236}">
                <a16:creationId xmlns:a16="http://schemas.microsoft.com/office/drawing/2014/main" id="{BEA12EE0-D37A-4022-B614-2E162141DDFC}"/>
              </a:ext>
            </a:extLst>
          </p:cNvPr>
          <p:cNvSpPr/>
          <p:nvPr/>
        </p:nvSpPr>
        <p:spPr>
          <a:xfrm>
            <a:off x="7118062" y="3556474"/>
            <a:ext cx="15240" cy="60960"/>
          </a:xfrm>
          <a:custGeom>
            <a:avLst/>
            <a:gdLst/>
            <a:ahLst/>
            <a:cxnLst/>
            <a:rect l="l" t="t" r="r" b="b"/>
            <a:pathLst>
              <a:path w="15240" h="60960">
                <a:moveTo>
                  <a:pt x="15240" y="60960"/>
                </a:moveTo>
                <a:lnTo>
                  <a:pt x="0" y="60960"/>
                </a:lnTo>
                <a:lnTo>
                  <a:pt x="0" y="0"/>
                </a:lnTo>
                <a:lnTo>
                  <a:pt x="15240" y="0"/>
                </a:lnTo>
                <a:lnTo>
                  <a:pt x="15240" y="6096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27">
            <a:extLst>
              <a:ext uri="{FF2B5EF4-FFF2-40B4-BE49-F238E27FC236}">
                <a16:creationId xmlns:a16="http://schemas.microsoft.com/office/drawing/2014/main" id="{93589B1B-552D-4F62-839A-BC793BC2CA87}"/>
              </a:ext>
            </a:extLst>
          </p:cNvPr>
          <p:cNvSpPr/>
          <p:nvPr/>
        </p:nvSpPr>
        <p:spPr>
          <a:xfrm>
            <a:off x="7118062" y="3663154"/>
            <a:ext cx="15240" cy="60960"/>
          </a:xfrm>
          <a:custGeom>
            <a:avLst/>
            <a:gdLst/>
            <a:ahLst/>
            <a:cxnLst/>
            <a:rect l="l" t="t" r="r" b="b"/>
            <a:pathLst>
              <a:path w="15240" h="60960">
                <a:moveTo>
                  <a:pt x="15240" y="60960"/>
                </a:moveTo>
                <a:lnTo>
                  <a:pt x="0" y="60960"/>
                </a:lnTo>
                <a:lnTo>
                  <a:pt x="0" y="0"/>
                </a:lnTo>
                <a:lnTo>
                  <a:pt x="15240" y="0"/>
                </a:lnTo>
                <a:lnTo>
                  <a:pt x="15240" y="6096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28">
            <a:extLst>
              <a:ext uri="{FF2B5EF4-FFF2-40B4-BE49-F238E27FC236}">
                <a16:creationId xmlns:a16="http://schemas.microsoft.com/office/drawing/2014/main" id="{7E8FCECF-7909-4F76-AC4F-379129DCFA66}"/>
              </a:ext>
            </a:extLst>
          </p:cNvPr>
          <p:cNvSpPr/>
          <p:nvPr/>
        </p:nvSpPr>
        <p:spPr>
          <a:xfrm>
            <a:off x="7118062" y="3769833"/>
            <a:ext cx="15240" cy="60960"/>
          </a:xfrm>
          <a:custGeom>
            <a:avLst/>
            <a:gdLst/>
            <a:ahLst/>
            <a:cxnLst/>
            <a:rect l="l" t="t" r="r" b="b"/>
            <a:pathLst>
              <a:path w="15240" h="60960">
                <a:moveTo>
                  <a:pt x="15240" y="60959"/>
                </a:moveTo>
                <a:lnTo>
                  <a:pt x="0" y="60959"/>
                </a:lnTo>
                <a:lnTo>
                  <a:pt x="0" y="0"/>
                </a:lnTo>
                <a:lnTo>
                  <a:pt x="15240" y="0"/>
                </a:lnTo>
                <a:lnTo>
                  <a:pt x="15240" y="60959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29">
            <a:extLst>
              <a:ext uri="{FF2B5EF4-FFF2-40B4-BE49-F238E27FC236}">
                <a16:creationId xmlns:a16="http://schemas.microsoft.com/office/drawing/2014/main" id="{C95A0376-2356-4BF0-B2F2-3C8A63DEE3F4}"/>
              </a:ext>
            </a:extLst>
          </p:cNvPr>
          <p:cNvSpPr/>
          <p:nvPr/>
        </p:nvSpPr>
        <p:spPr>
          <a:xfrm>
            <a:off x="7118062" y="3876513"/>
            <a:ext cx="15240" cy="60960"/>
          </a:xfrm>
          <a:custGeom>
            <a:avLst/>
            <a:gdLst/>
            <a:ahLst/>
            <a:cxnLst/>
            <a:rect l="l" t="t" r="r" b="b"/>
            <a:pathLst>
              <a:path w="15240" h="60960">
                <a:moveTo>
                  <a:pt x="15240" y="60960"/>
                </a:moveTo>
                <a:lnTo>
                  <a:pt x="0" y="60960"/>
                </a:lnTo>
                <a:lnTo>
                  <a:pt x="0" y="0"/>
                </a:lnTo>
                <a:lnTo>
                  <a:pt x="15240" y="0"/>
                </a:lnTo>
                <a:lnTo>
                  <a:pt x="15240" y="6096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30">
            <a:extLst>
              <a:ext uri="{FF2B5EF4-FFF2-40B4-BE49-F238E27FC236}">
                <a16:creationId xmlns:a16="http://schemas.microsoft.com/office/drawing/2014/main" id="{BF590299-89FD-4434-A06F-CB598205829E}"/>
              </a:ext>
            </a:extLst>
          </p:cNvPr>
          <p:cNvSpPr/>
          <p:nvPr/>
        </p:nvSpPr>
        <p:spPr>
          <a:xfrm>
            <a:off x="7118062" y="3983194"/>
            <a:ext cx="15240" cy="60960"/>
          </a:xfrm>
          <a:custGeom>
            <a:avLst/>
            <a:gdLst/>
            <a:ahLst/>
            <a:cxnLst/>
            <a:rect l="l" t="t" r="r" b="b"/>
            <a:pathLst>
              <a:path w="15240" h="60960">
                <a:moveTo>
                  <a:pt x="15240" y="60959"/>
                </a:moveTo>
                <a:lnTo>
                  <a:pt x="0" y="60959"/>
                </a:lnTo>
                <a:lnTo>
                  <a:pt x="0" y="0"/>
                </a:lnTo>
                <a:lnTo>
                  <a:pt x="15240" y="0"/>
                </a:lnTo>
                <a:lnTo>
                  <a:pt x="15240" y="60959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31">
            <a:extLst>
              <a:ext uri="{FF2B5EF4-FFF2-40B4-BE49-F238E27FC236}">
                <a16:creationId xmlns:a16="http://schemas.microsoft.com/office/drawing/2014/main" id="{5C92BC24-0B96-4F86-8276-D27924E3FDC8}"/>
              </a:ext>
            </a:extLst>
          </p:cNvPr>
          <p:cNvSpPr/>
          <p:nvPr/>
        </p:nvSpPr>
        <p:spPr>
          <a:xfrm>
            <a:off x="7118062" y="4089874"/>
            <a:ext cx="15240" cy="60960"/>
          </a:xfrm>
          <a:custGeom>
            <a:avLst/>
            <a:gdLst/>
            <a:ahLst/>
            <a:cxnLst/>
            <a:rect l="l" t="t" r="r" b="b"/>
            <a:pathLst>
              <a:path w="15240" h="60960">
                <a:moveTo>
                  <a:pt x="15240" y="60959"/>
                </a:moveTo>
                <a:lnTo>
                  <a:pt x="0" y="60959"/>
                </a:lnTo>
                <a:lnTo>
                  <a:pt x="0" y="0"/>
                </a:lnTo>
                <a:lnTo>
                  <a:pt x="15240" y="0"/>
                </a:lnTo>
                <a:lnTo>
                  <a:pt x="15240" y="60959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32">
            <a:extLst>
              <a:ext uri="{FF2B5EF4-FFF2-40B4-BE49-F238E27FC236}">
                <a16:creationId xmlns:a16="http://schemas.microsoft.com/office/drawing/2014/main" id="{42C0BC1D-96E1-46D5-9DA2-10892039BDE2}"/>
              </a:ext>
            </a:extLst>
          </p:cNvPr>
          <p:cNvSpPr/>
          <p:nvPr/>
        </p:nvSpPr>
        <p:spPr>
          <a:xfrm>
            <a:off x="7118062" y="4196554"/>
            <a:ext cx="15240" cy="60960"/>
          </a:xfrm>
          <a:custGeom>
            <a:avLst/>
            <a:gdLst/>
            <a:ahLst/>
            <a:cxnLst/>
            <a:rect l="l" t="t" r="r" b="b"/>
            <a:pathLst>
              <a:path w="15240" h="60960">
                <a:moveTo>
                  <a:pt x="15240" y="60960"/>
                </a:moveTo>
                <a:lnTo>
                  <a:pt x="0" y="60960"/>
                </a:lnTo>
                <a:lnTo>
                  <a:pt x="0" y="0"/>
                </a:lnTo>
                <a:lnTo>
                  <a:pt x="15240" y="0"/>
                </a:lnTo>
                <a:lnTo>
                  <a:pt x="15240" y="6096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33">
            <a:extLst>
              <a:ext uri="{FF2B5EF4-FFF2-40B4-BE49-F238E27FC236}">
                <a16:creationId xmlns:a16="http://schemas.microsoft.com/office/drawing/2014/main" id="{98AA2EB8-FF56-4C30-AC23-738549567314}"/>
              </a:ext>
            </a:extLst>
          </p:cNvPr>
          <p:cNvSpPr/>
          <p:nvPr/>
        </p:nvSpPr>
        <p:spPr>
          <a:xfrm>
            <a:off x="6324946" y="2408267"/>
            <a:ext cx="1602105" cy="1226820"/>
          </a:xfrm>
          <a:custGeom>
            <a:avLst/>
            <a:gdLst/>
            <a:ahLst/>
            <a:cxnLst/>
            <a:rect l="l" t="t" r="r" b="b"/>
            <a:pathLst>
              <a:path w="1602104" h="1226820">
                <a:moveTo>
                  <a:pt x="1479804" y="1226820"/>
                </a:moveTo>
                <a:lnTo>
                  <a:pt x="121920" y="1226820"/>
                </a:lnTo>
                <a:lnTo>
                  <a:pt x="74239" y="1216884"/>
                </a:lnTo>
                <a:lnTo>
                  <a:pt x="35352" y="1190420"/>
                </a:lnTo>
                <a:lnTo>
                  <a:pt x="9268" y="1151294"/>
                </a:lnTo>
                <a:lnTo>
                  <a:pt x="0" y="1103376"/>
                </a:lnTo>
                <a:lnTo>
                  <a:pt x="0" y="123444"/>
                </a:lnTo>
                <a:lnTo>
                  <a:pt x="9268" y="75311"/>
                </a:lnTo>
                <a:lnTo>
                  <a:pt x="35352" y="36114"/>
                </a:lnTo>
                <a:lnTo>
                  <a:pt x="74239" y="9720"/>
                </a:lnTo>
                <a:lnTo>
                  <a:pt x="121920" y="0"/>
                </a:lnTo>
                <a:lnTo>
                  <a:pt x="1479804" y="0"/>
                </a:lnTo>
                <a:lnTo>
                  <a:pt x="1527341" y="9720"/>
                </a:lnTo>
                <a:lnTo>
                  <a:pt x="1566181" y="36114"/>
                </a:lnTo>
                <a:lnTo>
                  <a:pt x="1592312" y="75311"/>
                </a:lnTo>
                <a:lnTo>
                  <a:pt x="1601724" y="123444"/>
                </a:lnTo>
                <a:lnTo>
                  <a:pt x="1601724" y="1103376"/>
                </a:lnTo>
                <a:lnTo>
                  <a:pt x="1592312" y="1151294"/>
                </a:lnTo>
                <a:lnTo>
                  <a:pt x="1566181" y="1190420"/>
                </a:lnTo>
                <a:lnTo>
                  <a:pt x="1527341" y="1216884"/>
                </a:lnTo>
                <a:lnTo>
                  <a:pt x="1479804" y="12268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34">
            <a:extLst>
              <a:ext uri="{FF2B5EF4-FFF2-40B4-BE49-F238E27FC236}">
                <a16:creationId xmlns:a16="http://schemas.microsoft.com/office/drawing/2014/main" id="{E349FC2F-D539-4549-8CFB-4D1680A49483}"/>
              </a:ext>
            </a:extLst>
          </p:cNvPr>
          <p:cNvSpPr/>
          <p:nvPr/>
        </p:nvSpPr>
        <p:spPr>
          <a:xfrm>
            <a:off x="6316691" y="2400774"/>
            <a:ext cx="1617980" cy="1241425"/>
          </a:xfrm>
          <a:custGeom>
            <a:avLst/>
            <a:gdLst/>
            <a:ahLst/>
            <a:cxnLst/>
            <a:rect l="l" t="t" r="r" b="b"/>
            <a:pathLst>
              <a:path w="1617979" h="1241425">
                <a:moveTo>
                  <a:pt x="7620" y="1111186"/>
                </a:moveTo>
                <a:lnTo>
                  <a:pt x="0" y="1111186"/>
                </a:lnTo>
                <a:lnTo>
                  <a:pt x="0" y="1050226"/>
                </a:lnTo>
                <a:lnTo>
                  <a:pt x="15240" y="1050226"/>
                </a:lnTo>
                <a:lnTo>
                  <a:pt x="15240" y="1110996"/>
                </a:lnTo>
                <a:lnTo>
                  <a:pt x="7620" y="1111186"/>
                </a:lnTo>
                <a:close/>
              </a:path>
              <a:path w="1617979" h="1241425">
                <a:moveTo>
                  <a:pt x="215" y="1118450"/>
                </a:moveTo>
                <a:lnTo>
                  <a:pt x="140" y="1116914"/>
                </a:lnTo>
                <a:lnTo>
                  <a:pt x="0" y="1111377"/>
                </a:lnTo>
                <a:lnTo>
                  <a:pt x="15240" y="1110996"/>
                </a:lnTo>
                <a:lnTo>
                  <a:pt x="15382" y="1116914"/>
                </a:lnTo>
                <a:lnTo>
                  <a:pt x="15392" y="1117296"/>
                </a:lnTo>
                <a:lnTo>
                  <a:pt x="215" y="1118450"/>
                </a:lnTo>
                <a:close/>
              </a:path>
              <a:path w="1617979" h="1241425">
                <a:moveTo>
                  <a:pt x="15244" y="1111186"/>
                </a:moveTo>
                <a:lnTo>
                  <a:pt x="15240" y="1110996"/>
                </a:lnTo>
                <a:lnTo>
                  <a:pt x="15244" y="1111186"/>
                </a:lnTo>
                <a:close/>
              </a:path>
              <a:path w="1617979" h="1241425">
                <a:moveTo>
                  <a:pt x="15240" y="1004506"/>
                </a:moveTo>
                <a:lnTo>
                  <a:pt x="0" y="1004506"/>
                </a:lnTo>
                <a:lnTo>
                  <a:pt x="0" y="943546"/>
                </a:lnTo>
                <a:lnTo>
                  <a:pt x="15240" y="943546"/>
                </a:lnTo>
                <a:lnTo>
                  <a:pt x="15240" y="1004506"/>
                </a:lnTo>
                <a:close/>
              </a:path>
              <a:path w="1617979" h="1241425">
                <a:moveTo>
                  <a:pt x="15240" y="897826"/>
                </a:moveTo>
                <a:lnTo>
                  <a:pt x="0" y="897826"/>
                </a:lnTo>
                <a:lnTo>
                  <a:pt x="0" y="836866"/>
                </a:lnTo>
                <a:lnTo>
                  <a:pt x="15240" y="836866"/>
                </a:lnTo>
                <a:lnTo>
                  <a:pt x="15240" y="897826"/>
                </a:lnTo>
                <a:close/>
              </a:path>
              <a:path w="1617979" h="1241425">
                <a:moveTo>
                  <a:pt x="15240" y="791146"/>
                </a:moveTo>
                <a:lnTo>
                  <a:pt x="0" y="791146"/>
                </a:lnTo>
                <a:lnTo>
                  <a:pt x="0" y="730186"/>
                </a:lnTo>
                <a:lnTo>
                  <a:pt x="15240" y="730186"/>
                </a:lnTo>
                <a:lnTo>
                  <a:pt x="15240" y="791146"/>
                </a:lnTo>
                <a:close/>
              </a:path>
              <a:path w="1617979" h="1241425">
                <a:moveTo>
                  <a:pt x="15240" y="684466"/>
                </a:moveTo>
                <a:lnTo>
                  <a:pt x="0" y="684466"/>
                </a:lnTo>
                <a:lnTo>
                  <a:pt x="0" y="623506"/>
                </a:lnTo>
                <a:lnTo>
                  <a:pt x="15240" y="623506"/>
                </a:lnTo>
                <a:lnTo>
                  <a:pt x="15240" y="684466"/>
                </a:lnTo>
                <a:close/>
              </a:path>
              <a:path w="1617979" h="1241425">
                <a:moveTo>
                  <a:pt x="15240" y="577786"/>
                </a:moveTo>
                <a:lnTo>
                  <a:pt x="0" y="577786"/>
                </a:lnTo>
                <a:lnTo>
                  <a:pt x="0" y="516826"/>
                </a:lnTo>
                <a:lnTo>
                  <a:pt x="15240" y="516826"/>
                </a:lnTo>
                <a:lnTo>
                  <a:pt x="15240" y="577786"/>
                </a:lnTo>
                <a:close/>
              </a:path>
              <a:path w="1617979" h="1241425">
                <a:moveTo>
                  <a:pt x="15240" y="471106"/>
                </a:moveTo>
                <a:lnTo>
                  <a:pt x="0" y="471106"/>
                </a:lnTo>
                <a:lnTo>
                  <a:pt x="0" y="410146"/>
                </a:lnTo>
                <a:lnTo>
                  <a:pt x="15240" y="410146"/>
                </a:lnTo>
                <a:lnTo>
                  <a:pt x="15240" y="471106"/>
                </a:lnTo>
                <a:close/>
              </a:path>
              <a:path w="1617979" h="1241425">
                <a:moveTo>
                  <a:pt x="15240" y="364426"/>
                </a:moveTo>
                <a:lnTo>
                  <a:pt x="0" y="364426"/>
                </a:lnTo>
                <a:lnTo>
                  <a:pt x="0" y="303466"/>
                </a:lnTo>
                <a:lnTo>
                  <a:pt x="15240" y="303466"/>
                </a:lnTo>
                <a:lnTo>
                  <a:pt x="15240" y="364426"/>
                </a:lnTo>
                <a:close/>
              </a:path>
              <a:path w="1617979" h="1241425">
                <a:moveTo>
                  <a:pt x="15240" y="257746"/>
                </a:moveTo>
                <a:lnTo>
                  <a:pt x="0" y="257746"/>
                </a:lnTo>
                <a:lnTo>
                  <a:pt x="0" y="196786"/>
                </a:lnTo>
                <a:lnTo>
                  <a:pt x="15240" y="196786"/>
                </a:lnTo>
                <a:lnTo>
                  <a:pt x="15240" y="257746"/>
                </a:lnTo>
                <a:close/>
              </a:path>
              <a:path w="1617979" h="1241425">
                <a:moveTo>
                  <a:pt x="15240" y="151066"/>
                </a:moveTo>
                <a:lnTo>
                  <a:pt x="0" y="151066"/>
                </a:lnTo>
                <a:lnTo>
                  <a:pt x="0" y="130136"/>
                </a:lnTo>
                <a:lnTo>
                  <a:pt x="5854" y="91516"/>
                </a:lnTo>
                <a:lnTo>
                  <a:pt x="6908" y="88379"/>
                </a:lnTo>
                <a:lnTo>
                  <a:pt x="21348" y="93268"/>
                </a:lnTo>
                <a:lnTo>
                  <a:pt x="20358" y="96215"/>
                </a:lnTo>
                <a:lnTo>
                  <a:pt x="18913" y="101307"/>
                </a:lnTo>
                <a:lnTo>
                  <a:pt x="17548" y="107238"/>
                </a:lnTo>
                <a:lnTo>
                  <a:pt x="16603" y="112522"/>
                </a:lnTo>
                <a:lnTo>
                  <a:pt x="15820" y="118656"/>
                </a:lnTo>
                <a:lnTo>
                  <a:pt x="15452" y="123545"/>
                </a:lnTo>
                <a:lnTo>
                  <a:pt x="15392" y="124117"/>
                </a:lnTo>
                <a:lnTo>
                  <a:pt x="15240" y="130238"/>
                </a:lnTo>
                <a:lnTo>
                  <a:pt x="15240" y="151066"/>
                </a:lnTo>
                <a:close/>
              </a:path>
              <a:path w="1617979" h="1241425">
                <a:moveTo>
                  <a:pt x="20425" y="95979"/>
                </a:moveTo>
                <a:close/>
              </a:path>
              <a:path w="1617979" h="1241425">
                <a:moveTo>
                  <a:pt x="20358" y="96215"/>
                </a:moveTo>
                <a:lnTo>
                  <a:pt x="20425" y="95979"/>
                </a:lnTo>
                <a:lnTo>
                  <a:pt x="20358" y="96215"/>
                </a:lnTo>
                <a:close/>
              </a:path>
              <a:path w="1617979" h="1241425">
                <a:moveTo>
                  <a:pt x="18897" y="101363"/>
                </a:moveTo>
                <a:close/>
              </a:path>
              <a:path w="1617979" h="1241425">
                <a:moveTo>
                  <a:pt x="18825" y="101676"/>
                </a:moveTo>
                <a:lnTo>
                  <a:pt x="18897" y="101363"/>
                </a:lnTo>
                <a:lnTo>
                  <a:pt x="18825" y="101676"/>
                </a:lnTo>
                <a:close/>
              </a:path>
              <a:path w="1617979" h="1241425">
                <a:moveTo>
                  <a:pt x="17584" y="107042"/>
                </a:moveTo>
                <a:lnTo>
                  <a:pt x="17614" y="106870"/>
                </a:lnTo>
                <a:lnTo>
                  <a:pt x="17584" y="107042"/>
                </a:lnTo>
                <a:close/>
              </a:path>
              <a:path w="1617979" h="1241425">
                <a:moveTo>
                  <a:pt x="17548" y="107238"/>
                </a:moveTo>
                <a:lnTo>
                  <a:pt x="17584" y="107042"/>
                </a:lnTo>
                <a:lnTo>
                  <a:pt x="17548" y="107238"/>
                </a:lnTo>
                <a:close/>
              </a:path>
              <a:path w="1617979" h="1241425">
                <a:moveTo>
                  <a:pt x="16544" y="112852"/>
                </a:moveTo>
                <a:lnTo>
                  <a:pt x="16586" y="112522"/>
                </a:lnTo>
                <a:lnTo>
                  <a:pt x="16544" y="112852"/>
                </a:lnTo>
                <a:close/>
              </a:path>
              <a:path w="1617979" h="1241425">
                <a:moveTo>
                  <a:pt x="16538" y="112903"/>
                </a:moveTo>
                <a:close/>
              </a:path>
              <a:path w="1617979" h="1241425">
                <a:moveTo>
                  <a:pt x="15834" y="118471"/>
                </a:moveTo>
                <a:lnTo>
                  <a:pt x="15849" y="118275"/>
                </a:lnTo>
                <a:lnTo>
                  <a:pt x="15834" y="118471"/>
                </a:lnTo>
                <a:close/>
              </a:path>
              <a:path w="1617979" h="1241425">
                <a:moveTo>
                  <a:pt x="15820" y="118656"/>
                </a:moveTo>
                <a:lnTo>
                  <a:pt x="15834" y="118471"/>
                </a:lnTo>
                <a:lnTo>
                  <a:pt x="15820" y="118656"/>
                </a:lnTo>
                <a:close/>
              </a:path>
              <a:path w="1617979" h="1241425">
                <a:moveTo>
                  <a:pt x="15384" y="124448"/>
                </a:moveTo>
                <a:lnTo>
                  <a:pt x="15392" y="124117"/>
                </a:lnTo>
                <a:lnTo>
                  <a:pt x="15384" y="124448"/>
                </a:lnTo>
                <a:close/>
              </a:path>
              <a:path w="1617979" h="1241425">
                <a:moveTo>
                  <a:pt x="15382" y="124510"/>
                </a:moveTo>
                <a:close/>
              </a:path>
              <a:path w="1617979" h="1241425">
                <a:moveTo>
                  <a:pt x="42240" y="56235"/>
                </a:moveTo>
                <a:lnTo>
                  <a:pt x="30721" y="46253"/>
                </a:lnTo>
                <a:lnTo>
                  <a:pt x="33832" y="42671"/>
                </a:lnTo>
                <a:lnTo>
                  <a:pt x="38336" y="37973"/>
                </a:lnTo>
                <a:lnTo>
                  <a:pt x="73774" y="12839"/>
                </a:lnTo>
                <a:lnTo>
                  <a:pt x="82702" y="8991"/>
                </a:lnTo>
                <a:lnTo>
                  <a:pt x="88290" y="23164"/>
                </a:lnTo>
                <a:lnTo>
                  <a:pt x="85690" y="24193"/>
                </a:lnTo>
                <a:lnTo>
                  <a:pt x="80213" y="26657"/>
                </a:lnTo>
                <a:lnTo>
                  <a:pt x="75260" y="29197"/>
                </a:lnTo>
                <a:lnTo>
                  <a:pt x="70467" y="31978"/>
                </a:lnTo>
                <a:lnTo>
                  <a:pt x="65798" y="34975"/>
                </a:lnTo>
                <a:lnTo>
                  <a:pt x="61306" y="38188"/>
                </a:lnTo>
                <a:lnTo>
                  <a:pt x="56946" y="41605"/>
                </a:lnTo>
                <a:lnTo>
                  <a:pt x="53073" y="44983"/>
                </a:lnTo>
                <a:lnTo>
                  <a:pt x="48804" y="49047"/>
                </a:lnTo>
                <a:lnTo>
                  <a:pt x="44983" y="53047"/>
                </a:lnTo>
                <a:lnTo>
                  <a:pt x="42240" y="56235"/>
                </a:lnTo>
                <a:close/>
              </a:path>
              <a:path w="1617979" h="1241425">
                <a:moveTo>
                  <a:pt x="85358" y="24325"/>
                </a:moveTo>
                <a:lnTo>
                  <a:pt x="85648" y="24193"/>
                </a:lnTo>
                <a:lnTo>
                  <a:pt x="85358" y="24325"/>
                </a:lnTo>
                <a:close/>
              </a:path>
              <a:path w="1617979" h="1241425">
                <a:moveTo>
                  <a:pt x="85312" y="24345"/>
                </a:moveTo>
                <a:close/>
              </a:path>
              <a:path w="1617979" h="1241425">
                <a:moveTo>
                  <a:pt x="80387" y="26578"/>
                </a:moveTo>
                <a:lnTo>
                  <a:pt x="80556" y="26492"/>
                </a:lnTo>
                <a:lnTo>
                  <a:pt x="80387" y="26578"/>
                </a:lnTo>
                <a:close/>
              </a:path>
              <a:path w="1617979" h="1241425">
                <a:moveTo>
                  <a:pt x="80232" y="26657"/>
                </a:moveTo>
                <a:lnTo>
                  <a:pt x="80387" y="26578"/>
                </a:lnTo>
                <a:lnTo>
                  <a:pt x="80232" y="26657"/>
                </a:lnTo>
                <a:close/>
              </a:path>
              <a:path w="1617979" h="1241425">
                <a:moveTo>
                  <a:pt x="75451" y="29099"/>
                </a:moveTo>
                <a:lnTo>
                  <a:pt x="75590" y="29019"/>
                </a:lnTo>
                <a:lnTo>
                  <a:pt x="75451" y="29099"/>
                </a:lnTo>
                <a:close/>
              </a:path>
              <a:path w="1617979" h="1241425">
                <a:moveTo>
                  <a:pt x="75282" y="29197"/>
                </a:moveTo>
                <a:lnTo>
                  <a:pt x="75451" y="29099"/>
                </a:lnTo>
                <a:lnTo>
                  <a:pt x="75282" y="29197"/>
                </a:lnTo>
                <a:close/>
              </a:path>
              <a:path w="1617979" h="1241425">
                <a:moveTo>
                  <a:pt x="70538" y="31932"/>
                </a:moveTo>
                <a:lnTo>
                  <a:pt x="70764" y="31788"/>
                </a:lnTo>
                <a:lnTo>
                  <a:pt x="70538" y="31932"/>
                </a:lnTo>
                <a:close/>
              </a:path>
              <a:path w="1617979" h="1241425">
                <a:moveTo>
                  <a:pt x="70467" y="31978"/>
                </a:moveTo>
                <a:close/>
              </a:path>
              <a:path w="1617979" h="1241425">
                <a:moveTo>
                  <a:pt x="65992" y="34851"/>
                </a:moveTo>
                <a:close/>
              </a:path>
              <a:path w="1617979" h="1241425">
                <a:moveTo>
                  <a:pt x="65817" y="34975"/>
                </a:moveTo>
                <a:lnTo>
                  <a:pt x="65992" y="34851"/>
                </a:lnTo>
                <a:lnTo>
                  <a:pt x="65817" y="34975"/>
                </a:lnTo>
                <a:close/>
              </a:path>
              <a:path w="1617979" h="1241425">
                <a:moveTo>
                  <a:pt x="61466" y="38064"/>
                </a:moveTo>
                <a:lnTo>
                  <a:pt x="61594" y="37973"/>
                </a:lnTo>
                <a:lnTo>
                  <a:pt x="61466" y="38064"/>
                </a:lnTo>
                <a:close/>
              </a:path>
              <a:path w="1617979" h="1241425">
                <a:moveTo>
                  <a:pt x="61306" y="38188"/>
                </a:moveTo>
                <a:lnTo>
                  <a:pt x="61466" y="38064"/>
                </a:lnTo>
                <a:lnTo>
                  <a:pt x="61306" y="38188"/>
                </a:lnTo>
                <a:close/>
              </a:path>
              <a:path w="1617979" h="1241425">
                <a:moveTo>
                  <a:pt x="57112" y="41475"/>
                </a:moveTo>
                <a:close/>
              </a:path>
              <a:path w="1617979" h="1241425">
                <a:moveTo>
                  <a:pt x="56963" y="41605"/>
                </a:moveTo>
                <a:lnTo>
                  <a:pt x="57112" y="41475"/>
                </a:lnTo>
                <a:lnTo>
                  <a:pt x="56963" y="41605"/>
                </a:lnTo>
                <a:close/>
              </a:path>
              <a:path w="1617979" h="1241425">
                <a:moveTo>
                  <a:pt x="52789" y="45229"/>
                </a:moveTo>
                <a:lnTo>
                  <a:pt x="53047" y="44983"/>
                </a:lnTo>
                <a:lnTo>
                  <a:pt x="52789" y="45229"/>
                </a:lnTo>
                <a:close/>
              </a:path>
              <a:path w="1617979" h="1241425">
                <a:moveTo>
                  <a:pt x="52781" y="45237"/>
                </a:moveTo>
                <a:close/>
              </a:path>
              <a:path w="1617979" h="1241425">
                <a:moveTo>
                  <a:pt x="48923" y="48923"/>
                </a:moveTo>
                <a:lnTo>
                  <a:pt x="49047" y="48793"/>
                </a:lnTo>
                <a:lnTo>
                  <a:pt x="48923" y="48923"/>
                </a:lnTo>
                <a:close/>
              </a:path>
              <a:path w="1617979" h="1241425">
                <a:moveTo>
                  <a:pt x="48804" y="49047"/>
                </a:moveTo>
                <a:close/>
              </a:path>
              <a:path w="1617979" h="1241425">
                <a:moveTo>
                  <a:pt x="45229" y="52789"/>
                </a:moveTo>
                <a:close/>
              </a:path>
              <a:path w="1617979" h="1241425">
                <a:moveTo>
                  <a:pt x="45005" y="53047"/>
                </a:moveTo>
                <a:lnTo>
                  <a:pt x="45229" y="52789"/>
                </a:lnTo>
                <a:lnTo>
                  <a:pt x="45005" y="53047"/>
                </a:lnTo>
                <a:close/>
              </a:path>
              <a:path w="1617979" h="1241425">
                <a:moveTo>
                  <a:pt x="191109" y="15240"/>
                </a:moveTo>
                <a:lnTo>
                  <a:pt x="130352" y="15240"/>
                </a:lnTo>
                <a:lnTo>
                  <a:pt x="129959" y="0"/>
                </a:lnTo>
                <a:lnTo>
                  <a:pt x="191109" y="0"/>
                </a:lnTo>
                <a:lnTo>
                  <a:pt x="191109" y="15240"/>
                </a:lnTo>
                <a:close/>
              </a:path>
              <a:path w="1617979" h="1241425">
                <a:moveTo>
                  <a:pt x="297789" y="15240"/>
                </a:moveTo>
                <a:lnTo>
                  <a:pt x="236829" y="15240"/>
                </a:lnTo>
                <a:lnTo>
                  <a:pt x="236829" y="0"/>
                </a:lnTo>
                <a:lnTo>
                  <a:pt x="297789" y="0"/>
                </a:lnTo>
                <a:lnTo>
                  <a:pt x="297789" y="15240"/>
                </a:lnTo>
                <a:close/>
              </a:path>
              <a:path w="1617979" h="1241425">
                <a:moveTo>
                  <a:pt x="404469" y="15240"/>
                </a:moveTo>
                <a:lnTo>
                  <a:pt x="343509" y="15240"/>
                </a:lnTo>
                <a:lnTo>
                  <a:pt x="343509" y="0"/>
                </a:lnTo>
                <a:lnTo>
                  <a:pt x="404469" y="0"/>
                </a:lnTo>
                <a:lnTo>
                  <a:pt x="404469" y="15240"/>
                </a:lnTo>
                <a:close/>
              </a:path>
              <a:path w="1617979" h="1241425">
                <a:moveTo>
                  <a:pt x="511149" y="15240"/>
                </a:moveTo>
                <a:lnTo>
                  <a:pt x="450189" y="15240"/>
                </a:lnTo>
                <a:lnTo>
                  <a:pt x="450189" y="0"/>
                </a:lnTo>
                <a:lnTo>
                  <a:pt x="511149" y="0"/>
                </a:lnTo>
                <a:lnTo>
                  <a:pt x="511149" y="15240"/>
                </a:lnTo>
                <a:close/>
              </a:path>
              <a:path w="1617979" h="1241425">
                <a:moveTo>
                  <a:pt x="617829" y="15240"/>
                </a:moveTo>
                <a:lnTo>
                  <a:pt x="556869" y="15240"/>
                </a:lnTo>
                <a:lnTo>
                  <a:pt x="556869" y="0"/>
                </a:lnTo>
                <a:lnTo>
                  <a:pt x="617829" y="0"/>
                </a:lnTo>
                <a:lnTo>
                  <a:pt x="617829" y="15240"/>
                </a:lnTo>
                <a:close/>
              </a:path>
              <a:path w="1617979" h="1241425">
                <a:moveTo>
                  <a:pt x="724509" y="15240"/>
                </a:moveTo>
                <a:lnTo>
                  <a:pt x="663549" y="15240"/>
                </a:lnTo>
                <a:lnTo>
                  <a:pt x="663549" y="0"/>
                </a:lnTo>
                <a:lnTo>
                  <a:pt x="724509" y="0"/>
                </a:lnTo>
                <a:lnTo>
                  <a:pt x="724509" y="15240"/>
                </a:lnTo>
                <a:close/>
              </a:path>
              <a:path w="1617979" h="1241425">
                <a:moveTo>
                  <a:pt x="831189" y="15240"/>
                </a:moveTo>
                <a:lnTo>
                  <a:pt x="770229" y="15240"/>
                </a:lnTo>
                <a:lnTo>
                  <a:pt x="770229" y="0"/>
                </a:lnTo>
                <a:lnTo>
                  <a:pt x="831189" y="0"/>
                </a:lnTo>
                <a:lnTo>
                  <a:pt x="831189" y="15240"/>
                </a:lnTo>
                <a:close/>
              </a:path>
              <a:path w="1617979" h="1241425">
                <a:moveTo>
                  <a:pt x="937869" y="15240"/>
                </a:moveTo>
                <a:lnTo>
                  <a:pt x="876909" y="15240"/>
                </a:lnTo>
                <a:lnTo>
                  <a:pt x="876909" y="0"/>
                </a:lnTo>
                <a:lnTo>
                  <a:pt x="937869" y="0"/>
                </a:lnTo>
                <a:lnTo>
                  <a:pt x="937869" y="15240"/>
                </a:lnTo>
                <a:close/>
              </a:path>
              <a:path w="1617979" h="1241425">
                <a:moveTo>
                  <a:pt x="1044549" y="15240"/>
                </a:moveTo>
                <a:lnTo>
                  <a:pt x="983589" y="15240"/>
                </a:lnTo>
                <a:lnTo>
                  <a:pt x="983589" y="0"/>
                </a:lnTo>
                <a:lnTo>
                  <a:pt x="1044549" y="0"/>
                </a:lnTo>
                <a:lnTo>
                  <a:pt x="1044549" y="15240"/>
                </a:lnTo>
                <a:close/>
              </a:path>
              <a:path w="1617979" h="1241425">
                <a:moveTo>
                  <a:pt x="1151229" y="15240"/>
                </a:moveTo>
                <a:lnTo>
                  <a:pt x="1090269" y="15240"/>
                </a:lnTo>
                <a:lnTo>
                  <a:pt x="1090269" y="0"/>
                </a:lnTo>
                <a:lnTo>
                  <a:pt x="1151229" y="0"/>
                </a:lnTo>
                <a:lnTo>
                  <a:pt x="1151229" y="15240"/>
                </a:lnTo>
                <a:close/>
              </a:path>
              <a:path w="1617979" h="1241425">
                <a:moveTo>
                  <a:pt x="1257909" y="15240"/>
                </a:moveTo>
                <a:lnTo>
                  <a:pt x="1196949" y="15240"/>
                </a:lnTo>
                <a:lnTo>
                  <a:pt x="1196949" y="0"/>
                </a:lnTo>
                <a:lnTo>
                  <a:pt x="1257909" y="0"/>
                </a:lnTo>
                <a:lnTo>
                  <a:pt x="1257909" y="15240"/>
                </a:lnTo>
                <a:close/>
              </a:path>
              <a:path w="1617979" h="1241425">
                <a:moveTo>
                  <a:pt x="1364589" y="15240"/>
                </a:moveTo>
                <a:lnTo>
                  <a:pt x="1303629" y="15240"/>
                </a:lnTo>
                <a:lnTo>
                  <a:pt x="1303629" y="0"/>
                </a:lnTo>
                <a:lnTo>
                  <a:pt x="1364589" y="0"/>
                </a:lnTo>
                <a:lnTo>
                  <a:pt x="1364589" y="15240"/>
                </a:lnTo>
                <a:close/>
              </a:path>
              <a:path w="1617979" h="1241425">
                <a:moveTo>
                  <a:pt x="1471269" y="15240"/>
                </a:moveTo>
                <a:lnTo>
                  <a:pt x="1410309" y="15240"/>
                </a:lnTo>
                <a:lnTo>
                  <a:pt x="1410309" y="0"/>
                </a:lnTo>
                <a:lnTo>
                  <a:pt x="1471269" y="0"/>
                </a:lnTo>
                <a:lnTo>
                  <a:pt x="1471269" y="15240"/>
                </a:lnTo>
                <a:close/>
              </a:path>
              <a:path w="1617979" h="1241425">
                <a:moveTo>
                  <a:pt x="1555359" y="18910"/>
                </a:moveTo>
                <a:lnTo>
                  <a:pt x="1516672" y="18910"/>
                </a:lnTo>
                <a:lnTo>
                  <a:pt x="1516303" y="18808"/>
                </a:lnTo>
                <a:lnTo>
                  <a:pt x="1515008" y="18516"/>
                </a:lnTo>
                <a:lnTo>
                  <a:pt x="1518424" y="3670"/>
                </a:lnTo>
                <a:lnTo>
                  <a:pt x="1520278" y="4102"/>
                </a:lnTo>
                <a:lnTo>
                  <a:pt x="1549831" y="15722"/>
                </a:lnTo>
                <a:lnTo>
                  <a:pt x="1555359" y="18910"/>
                </a:lnTo>
                <a:close/>
              </a:path>
              <a:path w="1617979" h="1241425">
                <a:moveTo>
                  <a:pt x="1516609" y="18895"/>
                </a:moveTo>
                <a:lnTo>
                  <a:pt x="1516242" y="18808"/>
                </a:lnTo>
                <a:lnTo>
                  <a:pt x="1516609" y="18895"/>
                </a:lnTo>
                <a:close/>
              </a:path>
              <a:path w="1617979" h="1241425">
                <a:moveTo>
                  <a:pt x="1557773" y="20459"/>
                </a:moveTo>
                <a:lnTo>
                  <a:pt x="1522120" y="20459"/>
                </a:lnTo>
                <a:lnTo>
                  <a:pt x="1521764" y="20345"/>
                </a:lnTo>
                <a:lnTo>
                  <a:pt x="1516609" y="18895"/>
                </a:lnTo>
                <a:lnTo>
                  <a:pt x="1555359" y="18910"/>
                </a:lnTo>
                <a:lnTo>
                  <a:pt x="1557773" y="20459"/>
                </a:lnTo>
                <a:close/>
              </a:path>
              <a:path w="1617979" h="1241425">
                <a:moveTo>
                  <a:pt x="1522005" y="20427"/>
                </a:moveTo>
                <a:lnTo>
                  <a:pt x="1521717" y="20345"/>
                </a:lnTo>
                <a:lnTo>
                  <a:pt x="1522005" y="20427"/>
                </a:lnTo>
                <a:close/>
              </a:path>
              <a:path w="1617979" h="1241425">
                <a:moveTo>
                  <a:pt x="1560599" y="22275"/>
                </a:moveTo>
                <a:lnTo>
                  <a:pt x="1527454" y="22275"/>
                </a:lnTo>
                <a:lnTo>
                  <a:pt x="1522005" y="20427"/>
                </a:lnTo>
                <a:lnTo>
                  <a:pt x="1557773" y="20459"/>
                </a:lnTo>
                <a:lnTo>
                  <a:pt x="1560599" y="22275"/>
                </a:lnTo>
                <a:close/>
              </a:path>
              <a:path w="1617979" h="1241425">
                <a:moveTo>
                  <a:pt x="1563519" y="24345"/>
                </a:moveTo>
                <a:lnTo>
                  <a:pt x="1532674" y="24345"/>
                </a:lnTo>
                <a:lnTo>
                  <a:pt x="1532331" y="24193"/>
                </a:lnTo>
                <a:lnTo>
                  <a:pt x="1527302" y="22224"/>
                </a:lnTo>
                <a:lnTo>
                  <a:pt x="1527454" y="22275"/>
                </a:lnTo>
                <a:lnTo>
                  <a:pt x="1560599" y="22275"/>
                </a:lnTo>
                <a:lnTo>
                  <a:pt x="1563519" y="24345"/>
                </a:lnTo>
                <a:close/>
              </a:path>
              <a:path w="1617979" h="1241425">
                <a:moveTo>
                  <a:pt x="1532622" y="24325"/>
                </a:moveTo>
                <a:lnTo>
                  <a:pt x="1532288" y="24193"/>
                </a:lnTo>
                <a:lnTo>
                  <a:pt x="1532622" y="24325"/>
                </a:lnTo>
                <a:close/>
              </a:path>
              <a:path w="1617979" h="1241425">
                <a:moveTo>
                  <a:pt x="1566667" y="26657"/>
                </a:moveTo>
                <a:lnTo>
                  <a:pt x="1537766" y="26657"/>
                </a:lnTo>
                <a:lnTo>
                  <a:pt x="1532622" y="24325"/>
                </a:lnTo>
                <a:lnTo>
                  <a:pt x="1563519" y="24345"/>
                </a:lnTo>
                <a:lnTo>
                  <a:pt x="1565668" y="25869"/>
                </a:lnTo>
                <a:lnTo>
                  <a:pt x="1566667" y="26657"/>
                </a:lnTo>
                <a:close/>
              </a:path>
              <a:path w="1617979" h="1241425">
                <a:moveTo>
                  <a:pt x="1569890" y="29197"/>
                </a:moveTo>
                <a:lnTo>
                  <a:pt x="1542719" y="29197"/>
                </a:lnTo>
                <a:lnTo>
                  <a:pt x="1537592" y="26578"/>
                </a:lnTo>
                <a:lnTo>
                  <a:pt x="1537766" y="26657"/>
                </a:lnTo>
                <a:lnTo>
                  <a:pt x="1566667" y="26657"/>
                </a:lnTo>
                <a:lnTo>
                  <a:pt x="1569890" y="29197"/>
                </a:lnTo>
                <a:close/>
              </a:path>
              <a:path w="1617979" h="1241425">
                <a:moveTo>
                  <a:pt x="1573166" y="31978"/>
                </a:moveTo>
                <a:lnTo>
                  <a:pt x="1547520" y="31978"/>
                </a:lnTo>
                <a:lnTo>
                  <a:pt x="1547215" y="31788"/>
                </a:lnTo>
                <a:lnTo>
                  <a:pt x="1542528" y="29099"/>
                </a:lnTo>
                <a:lnTo>
                  <a:pt x="1542719" y="29197"/>
                </a:lnTo>
                <a:lnTo>
                  <a:pt x="1569890" y="29197"/>
                </a:lnTo>
                <a:lnTo>
                  <a:pt x="1570583" y="29743"/>
                </a:lnTo>
                <a:lnTo>
                  <a:pt x="1573166" y="31978"/>
                </a:lnTo>
                <a:close/>
              </a:path>
              <a:path w="1617979" h="1241425">
                <a:moveTo>
                  <a:pt x="1547441" y="31932"/>
                </a:moveTo>
                <a:lnTo>
                  <a:pt x="1547190" y="31788"/>
                </a:lnTo>
                <a:lnTo>
                  <a:pt x="1547441" y="31932"/>
                </a:lnTo>
                <a:close/>
              </a:path>
              <a:path w="1617979" h="1241425">
                <a:moveTo>
                  <a:pt x="1573805" y="34975"/>
                </a:moveTo>
                <a:lnTo>
                  <a:pt x="1552181" y="34975"/>
                </a:lnTo>
                <a:lnTo>
                  <a:pt x="1547441" y="31932"/>
                </a:lnTo>
                <a:lnTo>
                  <a:pt x="1573166" y="31978"/>
                </a:lnTo>
                <a:lnTo>
                  <a:pt x="1575015" y="33578"/>
                </a:lnTo>
                <a:lnTo>
                  <a:pt x="1573805" y="34975"/>
                </a:lnTo>
                <a:close/>
              </a:path>
              <a:path w="1617979" h="1241425">
                <a:moveTo>
                  <a:pt x="1571020" y="38188"/>
                </a:moveTo>
                <a:lnTo>
                  <a:pt x="1556689" y="38188"/>
                </a:lnTo>
                <a:lnTo>
                  <a:pt x="1551987" y="34851"/>
                </a:lnTo>
                <a:lnTo>
                  <a:pt x="1552181" y="34975"/>
                </a:lnTo>
                <a:lnTo>
                  <a:pt x="1573805" y="34975"/>
                </a:lnTo>
                <a:lnTo>
                  <a:pt x="1571020" y="38188"/>
                </a:lnTo>
                <a:close/>
              </a:path>
              <a:path w="1617979" h="1241425">
                <a:moveTo>
                  <a:pt x="1568060" y="41605"/>
                </a:moveTo>
                <a:lnTo>
                  <a:pt x="1561033" y="41605"/>
                </a:lnTo>
                <a:lnTo>
                  <a:pt x="1556513" y="38064"/>
                </a:lnTo>
                <a:lnTo>
                  <a:pt x="1556689" y="38188"/>
                </a:lnTo>
                <a:lnTo>
                  <a:pt x="1571020" y="38188"/>
                </a:lnTo>
                <a:lnTo>
                  <a:pt x="1568060" y="41605"/>
                </a:lnTo>
                <a:close/>
              </a:path>
              <a:path w="1617979" h="1241425">
                <a:moveTo>
                  <a:pt x="1565033" y="45097"/>
                </a:moveTo>
                <a:lnTo>
                  <a:pt x="1560866" y="41474"/>
                </a:lnTo>
                <a:lnTo>
                  <a:pt x="1561033" y="41605"/>
                </a:lnTo>
                <a:lnTo>
                  <a:pt x="1568060" y="41605"/>
                </a:lnTo>
                <a:lnTo>
                  <a:pt x="1565033" y="45097"/>
                </a:lnTo>
                <a:close/>
              </a:path>
              <a:path w="1617979" h="1241425">
                <a:moveTo>
                  <a:pt x="1608144" y="80556"/>
                </a:moveTo>
                <a:lnTo>
                  <a:pt x="1591487" y="80556"/>
                </a:lnTo>
                <a:lnTo>
                  <a:pt x="1590713" y="79032"/>
                </a:lnTo>
                <a:lnTo>
                  <a:pt x="1604276" y="72085"/>
                </a:lnTo>
                <a:lnTo>
                  <a:pt x="1605140" y="73774"/>
                </a:lnTo>
                <a:lnTo>
                  <a:pt x="1607743" y="79540"/>
                </a:lnTo>
                <a:lnTo>
                  <a:pt x="1608144" y="80556"/>
                </a:lnTo>
                <a:close/>
              </a:path>
              <a:path w="1617979" h="1241425">
                <a:moveTo>
                  <a:pt x="1610144" y="85648"/>
                </a:moveTo>
                <a:lnTo>
                  <a:pt x="1593786" y="85648"/>
                </a:lnTo>
                <a:lnTo>
                  <a:pt x="1591398" y="80380"/>
                </a:lnTo>
                <a:lnTo>
                  <a:pt x="1591487" y="80556"/>
                </a:lnTo>
                <a:lnTo>
                  <a:pt x="1608144" y="80556"/>
                </a:lnTo>
                <a:lnTo>
                  <a:pt x="1610144" y="85648"/>
                </a:lnTo>
                <a:close/>
              </a:path>
              <a:path w="1617979" h="1241425">
                <a:moveTo>
                  <a:pt x="1611906" y="90868"/>
                </a:moveTo>
                <a:lnTo>
                  <a:pt x="1595831" y="90868"/>
                </a:lnTo>
                <a:lnTo>
                  <a:pt x="1593654" y="85357"/>
                </a:lnTo>
                <a:lnTo>
                  <a:pt x="1593786" y="85648"/>
                </a:lnTo>
                <a:lnTo>
                  <a:pt x="1610144" y="85648"/>
                </a:lnTo>
                <a:lnTo>
                  <a:pt x="1611906" y="90868"/>
                </a:lnTo>
                <a:close/>
              </a:path>
              <a:path w="1617979" h="1241425">
                <a:moveTo>
                  <a:pt x="1613456" y="96215"/>
                </a:moveTo>
                <a:lnTo>
                  <a:pt x="1597634" y="96215"/>
                </a:lnTo>
                <a:lnTo>
                  <a:pt x="1595755" y="90677"/>
                </a:lnTo>
                <a:lnTo>
                  <a:pt x="1595831" y="90868"/>
                </a:lnTo>
                <a:lnTo>
                  <a:pt x="1611906" y="90868"/>
                </a:lnTo>
                <a:lnTo>
                  <a:pt x="1612125" y="91516"/>
                </a:lnTo>
                <a:lnTo>
                  <a:pt x="1613456" y="96215"/>
                </a:lnTo>
                <a:close/>
              </a:path>
              <a:path w="1617979" h="1241425">
                <a:moveTo>
                  <a:pt x="1614799" y="101676"/>
                </a:moveTo>
                <a:lnTo>
                  <a:pt x="1599171" y="101676"/>
                </a:lnTo>
                <a:lnTo>
                  <a:pt x="1597552" y="95974"/>
                </a:lnTo>
                <a:lnTo>
                  <a:pt x="1597634" y="96215"/>
                </a:lnTo>
                <a:lnTo>
                  <a:pt x="1613456" y="96215"/>
                </a:lnTo>
                <a:lnTo>
                  <a:pt x="1613877" y="97701"/>
                </a:lnTo>
                <a:lnTo>
                  <a:pt x="1614799" y="101676"/>
                </a:lnTo>
                <a:close/>
              </a:path>
              <a:path w="1617979" h="1241425">
                <a:moveTo>
                  <a:pt x="1615915" y="107238"/>
                </a:moveTo>
                <a:lnTo>
                  <a:pt x="1600441" y="107238"/>
                </a:lnTo>
                <a:lnTo>
                  <a:pt x="1599082" y="101363"/>
                </a:lnTo>
                <a:lnTo>
                  <a:pt x="1599171" y="101676"/>
                </a:lnTo>
                <a:lnTo>
                  <a:pt x="1614799" y="101676"/>
                </a:lnTo>
                <a:lnTo>
                  <a:pt x="1615338" y="104000"/>
                </a:lnTo>
                <a:lnTo>
                  <a:pt x="1615915" y="107238"/>
                </a:lnTo>
                <a:close/>
              </a:path>
              <a:path w="1617979" h="1241425">
                <a:moveTo>
                  <a:pt x="1616796" y="112903"/>
                </a:moveTo>
                <a:lnTo>
                  <a:pt x="1601444" y="112903"/>
                </a:lnTo>
                <a:lnTo>
                  <a:pt x="1601393" y="112522"/>
                </a:lnTo>
                <a:lnTo>
                  <a:pt x="1600395" y="107042"/>
                </a:lnTo>
                <a:lnTo>
                  <a:pt x="1600441" y="107238"/>
                </a:lnTo>
                <a:lnTo>
                  <a:pt x="1615915" y="107238"/>
                </a:lnTo>
                <a:lnTo>
                  <a:pt x="1616481" y="110413"/>
                </a:lnTo>
                <a:lnTo>
                  <a:pt x="1616796" y="112903"/>
                </a:lnTo>
                <a:close/>
              </a:path>
              <a:path w="1617979" h="1241425">
                <a:moveTo>
                  <a:pt x="1601435" y="112852"/>
                </a:moveTo>
                <a:lnTo>
                  <a:pt x="1601376" y="112522"/>
                </a:lnTo>
                <a:lnTo>
                  <a:pt x="1601435" y="112852"/>
                </a:lnTo>
                <a:close/>
              </a:path>
              <a:path w="1617979" h="1241425">
                <a:moveTo>
                  <a:pt x="1617439" y="118656"/>
                </a:moveTo>
                <a:lnTo>
                  <a:pt x="1602168" y="118656"/>
                </a:lnTo>
                <a:lnTo>
                  <a:pt x="1601435" y="112852"/>
                </a:lnTo>
                <a:lnTo>
                  <a:pt x="1616796" y="112903"/>
                </a:lnTo>
                <a:lnTo>
                  <a:pt x="1617306" y="116928"/>
                </a:lnTo>
                <a:lnTo>
                  <a:pt x="1617439" y="118656"/>
                </a:lnTo>
                <a:close/>
              </a:path>
              <a:path w="1617979" h="1241425">
                <a:moveTo>
                  <a:pt x="1617839" y="124510"/>
                </a:moveTo>
                <a:lnTo>
                  <a:pt x="1602600" y="124510"/>
                </a:lnTo>
                <a:lnTo>
                  <a:pt x="1602587" y="124117"/>
                </a:lnTo>
                <a:lnTo>
                  <a:pt x="1602527" y="123545"/>
                </a:lnTo>
                <a:lnTo>
                  <a:pt x="1602145" y="118471"/>
                </a:lnTo>
                <a:lnTo>
                  <a:pt x="1602168" y="118656"/>
                </a:lnTo>
                <a:lnTo>
                  <a:pt x="1617439" y="118656"/>
                </a:lnTo>
                <a:lnTo>
                  <a:pt x="1617814" y="123545"/>
                </a:lnTo>
                <a:lnTo>
                  <a:pt x="1617839" y="124510"/>
                </a:lnTo>
                <a:close/>
              </a:path>
              <a:path w="1617979" h="1241425">
                <a:moveTo>
                  <a:pt x="1602595" y="124448"/>
                </a:moveTo>
                <a:lnTo>
                  <a:pt x="1602570" y="124117"/>
                </a:lnTo>
                <a:lnTo>
                  <a:pt x="1602595" y="124448"/>
                </a:lnTo>
                <a:close/>
              </a:path>
              <a:path w="1617979" h="1241425">
                <a:moveTo>
                  <a:pt x="1617980" y="134518"/>
                </a:moveTo>
                <a:lnTo>
                  <a:pt x="1602740" y="134518"/>
                </a:lnTo>
                <a:lnTo>
                  <a:pt x="1602732" y="130136"/>
                </a:lnTo>
                <a:lnTo>
                  <a:pt x="1602595" y="124448"/>
                </a:lnTo>
                <a:lnTo>
                  <a:pt x="1617839" y="124510"/>
                </a:lnTo>
                <a:lnTo>
                  <a:pt x="1617980" y="130136"/>
                </a:lnTo>
                <a:lnTo>
                  <a:pt x="1617980" y="134518"/>
                </a:lnTo>
                <a:close/>
              </a:path>
              <a:path w="1617979" h="1241425">
                <a:moveTo>
                  <a:pt x="1602740" y="130429"/>
                </a:moveTo>
                <a:lnTo>
                  <a:pt x="1602735" y="130238"/>
                </a:lnTo>
                <a:lnTo>
                  <a:pt x="1602740" y="130429"/>
                </a:lnTo>
                <a:close/>
              </a:path>
              <a:path w="1617979" h="1241425">
                <a:moveTo>
                  <a:pt x="1617980" y="241198"/>
                </a:moveTo>
                <a:lnTo>
                  <a:pt x="1602740" y="241198"/>
                </a:lnTo>
                <a:lnTo>
                  <a:pt x="1602740" y="180238"/>
                </a:lnTo>
                <a:lnTo>
                  <a:pt x="1617980" y="180238"/>
                </a:lnTo>
                <a:lnTo>
                  <a:pt x="1617980" y="241198"/>
                </a:lnTo>
                <a:close/>
              </a:path>
              <a:path w="1617979" h="1241425">
                <a:moveTo>
                  <a:pt x="1617980" y="347878"/>
                </a:moveTo>
                <a:lnTo>
                  <a:pt x="1602740" y="347878"/>
                </a:lnTo>
                <a:lnTo>
                  <a:pt x="1602740" y="286918"/>
                </a:lnTo>
                <a:lnTo>
                  <a:pt x="1617980" y="286918"/>
                </a:lnTo>
                <a:lnTo>
                  <a:pt x="1617980" y="347878"/>
                </a:lnTo>
                <a:close/>
              </a:path>
              <a:path w="1617979" h="1241425">
                <a:moveTo>
                  <a:pt x="1617980" y="454558"/>
                </a:moveTo>
                <a:lnTo>
                  <a:pt x="1602740" y="454558"/>
                </a:lnTo>
                <a:lnTo>
                  <a:pt x="1602740" y="393598"/>
                </a:lnTo>
                <a:lnTo>
                  <a:pt x="1617980" y="393598"/>
                </a:lnTo>
                <a:lnTo>
                  <a:pt x="1617980" y="454558"/>
                </a:lnTo>
                <a:close/>
              </a:path>
              <a:path w="1617979" h="1241425">
                <a:moveTo>
                  <a:pt x="1617980" y="561238"/>
                </a:moveTo>
                <a:lnTo>
                  <a:pt x="1602740" y="561238"/>
                </a:lnTo>
                <a:lnTo>
                  <a:pt x="1602740" y="500278"/>
                </a:lnTo>
                <a:lnTo>
                  <a:pt x="1617980" y="500278"/>
                </a:lnTo>
                <a:lnTo>
                  <a:pt x="1617980" y="561238"/>
                </a:lnTo>
                <a:close/>
              </a:path>
              <a:path w="1617979" h="1241425">
                <a:moveTo>
                  <a:pt x="1617980" y="667918"/>
                </a:moveTo>
                <a:lnTo>
                  <a:pt x="1602740" y="667918"/>
                </a:lnTo>
                <a:lnTo>
                  <a:pt x="1602740" y="606958"/>
                </a:lnTo>
                <a:lnTo>
                  <a:pt x="1617980" y="606958"/>
                </a:lnTo>
                <a:lnTo>
                  <a:pt x="1617980" y="667918"/>
                </a:lnTo>
                <a:close/>
              </a:path>
              <a:path w="1617979" h="1241425">
                <a:moveTo>
                  <a:pt x="1617980" y="774598"/>
                </a:moveTo>
                <a:lnTo>
                  <a:pt x="1602740" y="774598"/>
                </a:lnTo>
                <a:lnTo>
                  <a:pt x="1602740" y="713638"/>
                </a:lnTo>
                <a:lnTo>
                  <a:pt x="1617980" y="713638"/>
                </a:lnTo>
                <a:lnTo>
                  <a:pt x="1617980" y="774598"/>
                </a:lnTo>
                <a:close/>
              </a:path>
              <a:path w="1617979" h="1241425">
                <a:moveTo>
                  <a:pt x="1617980" y="881278"/>
                </a:moveTo>
                <a:lnTo>
                  <a:pt x="1602740" y="881278"/>
                </a:lnTo>
                <a:lnTo>
                  <a:pt x="1602740" y="820318"/>
                </a:lnTo>
                <a:lnTo>
                  <a:pt x="1617980" y="820318"/>
                </a:lnTo>
                <a:lnTo>
                  <a:pt x="1617980" y="881278"/>
                </a:lnTo>
                <a:close/>
              </a:path>
              <a:path w="1617979" h="1241425">
                <a:moveTo>
                  <a:pt x="1617980" y="987958"/>
                </a:moveTo>
                <a:lnTo>
                  <a:pt x="1602740" y="987958"/>
                </a:lnTo>
                <a:lnTo>
                  <a:pt x="1602740" y="926998"/>
                </a:lnTo>
                <a:lnTo>
                  <a:pt x="1617980" y="926998"/>
                </a:lnTo>
                <a:lnTo>
                  <a:pt x="1617980" y="987958"/>
                </a:lnTo>
                <a:close/>
              </a:path>
              <a:path w="1617979" h="1241425">
                <a:moveTo>
                  <a:pt x="1617980" y="1094638"/>
                </a:moveTo>
                <a:lnTo>
                  <a:pt x="1602740" y="1094638"/>
                </a:lnTo>
                <a:lnTo>
                  <a:pt x="1602740" y="1033678"/>
                </a:lnTo>
                <a:lnTo>
                  <a:pt x="1617980" y="1033678"/>
                </a:lnTo>
                <a:lnTo>
                  <a:pt x="1617980" y="1094638"/>
                </a:lnTo>
                <a:close/>
              </a:path>
              <a:path w="1617979" h="1241425">
                <a:moveTo>
                  <a:pt x="1607064" y="1140117"/>
                </a:moveTo>
                <a:lnTo>
                  <a:pt x="1599069" y="1140117"/>
                </a:lnTo>
                <a:lnTo>
                  <a:pt x="1599171" y="1139748"/>
                </a:lnTo>
                <a:lnTo>
                  <a:pt x="1599476" y="1138364"/>
                </a:lnTo>
                <a:lnTo>
                  <a:pt x="1607064" y="1140117"/>
                </a:lnTo>
                <a:close/>
              </a:path>
              <a:path w="1617979" h="1241425">
                <a:moveTo>
                  <a:pt x="1599082" y="1140060"/>
                </a:moveTo>
                <a:lnTo>
                  <a:pt x="1599155" y="1139748"/>
                </a:lnTo>
                <a:lnTo>
                  <a:pt x="1599082" y="1140060"/>
                </a:lnTo>
                <a:close/>
              </a:path>
              <a:path w="1617979" h="1241425">
                <a:moveTo>
                  <a:pt x="1613356" y="1145565"/>
                </a:moveTo>
                <a:lnTo>
                  <a:pt x="1597520" y="1145565"/>
                </a:lnTo>
                <a:lnTo>
                  <a:pt x="1597634" y="1145209"/>
                </a:lnTo>
                <a:lnTo>
                  <a:pt x="1599082" y="1140060"/>
                </a:lnTo>
                <a:lnTo>
                  <a:pt x="1607064" y="1140117"/>
                </a:lnTo>
                <a:lnTo>
                  <a:pt x="1614322" y="1141793"/>
                </a:lnTo>
                <a:lnTo>
                  <a:pt x="1613877" y="1143723"/>
                </a:lnTo>
                <a:lnTo>
                  <a:pt x="1613356" y="1145565"/>
                </a:lnTo>
                <a:close/>
              </a:path>
              <a:path w="1617979" h="1241425">
                <a:moveTo>
                  <a:pt x="1597552" y="1145450"/>
                </a:moveTo>
                <a:lnTo>
                  <a:pt x="1597621" y="1145209"/>
                </a:lnTo>
                <a:lnTo>
                  <a:pt x="1597552" y="1145450"/>
                </a:lnTo>
                <a:close/>
              </a:path>
              <a:path w="1617979" h="1241425">
                <a:moveTo>
                  <a:pt x="1611790" y="1150899"/>
                </a:moveTo>
                <a:lnTo>
                  <a:pt x="1595704" y="1150899"/>
                </a:lnTo>
                <a:lnTo>
                  <a:pt x="1595831" y="1150556"/>
                </a:lnTo>
                <a:lnTo>
                  <a:pt x="1597552" y="1145450"/>
                </a:lnTo>
                <a:lnTo>
                  <a:pt x="1613356" y="1145565"/>
                </a:lnTo>
                <a:lnTo>
                  <a:pt x="1612125" y="1149908"/>
                </a:lnTo>
                <a:lnTo>
                  <a:pt x="1611790" y="1150899"/>
                </a:lnTo>
                <a:close/>
              </a:path>
              <a:path w="1617979" h="1241425">
                <a:moveTo>
                  <a:pt x="1595755" y="1150747"/>
                </a:moveTo>
                <a:lnTo>
                  <a:pt x="1595820" y="1150556"/>
                </a:lnTo>
                <a:lnTo>
                  <a:pt x="1595755" y="1150747"/>
                </a:lnTo>
                <a:close/>
              </a:path>
              <a:path w="1617979" h="1241425">
                <a:moveTo>
                  <a:pt x="1610020" y="1156119"/>
                </a:moveTo>
                <a:lnTo>
                  <a:pt x="1593634" y="1156119"/>
                </a:lnTo>
                <a:lnTo>
                  <a:pt x="1593786" y="1155776"/>
                </a:lnTo>
                <a:lnTo>
                  <a:pt x="1595755" y="1150747"/>
                </a:lnTo>
                <a:lnTo>
                  <a:pt x="1595704" y="1150899"/>
                </a:lnTo>
                <a:lnTo>
                  <a:pt x="1611790" y="1150899"/>
                </a:lnTo>
                <a:lnTo>
                  <a:pt x="1610020" y="1156119"/>
                </a:lnTo>
                <a:close/>
              </a:path>
              <a:path w="1617979" h="1241425">
                <a:moveTo>
                  <a:pt x="1593654" y="1156067"/>
                </a:moveTo>
                <a:lnTo>
                  <a:pt x="1593769" y="1155776"/>
                </a:lnTo>
                <a:lnTo>
                  <a:pt x="1593654" y="1156067"/>
                </a:lnTo>
                <a:close/>
              </a:path>
              <a:path w="1617979" h="1241425">
                <a:moveTo>
                  <a:pt x="1608009" y="1161211"/>
                </a:moveTo>
                <a:lnTo>
                  <a:pt x="1591322" y="1161211"/>
                </a:lnTo>
                <a:lnTo>
                  <a:pt x="1591487" y="1160868"/>
                </a:lnTo>
                <a:lnTo>
                  <a:pt x="1593654" y="1156067"/>
                </a:lnTo>
                <a:lnTo>
                  <a:pt x="1610020" y="1156119"/>
                </a:lnTo>
                <a:lnTo>
                  <a:pt x="1608009" y="1161211"/>
                </a:lnTo>
                <a:close/>
              </a:path>
              <a:path w="1617979" h="1241425">
                <a:moveTo>
                  <a:pt x="1591401" y="1161037"/>
                </a:moveTo>
                <a:lnTo>
                  <a:pt x="1591478" y="1160868"/>
                </a:lnTo>
                <a:lnTo>
                  <a:pt x="1591401" y="1161037"/>
                </a:lnTo>
                <a:close/>
              </a:path>
              <a:path w="1617979" h="1241425">
                <a:moveTo>
                  <a:pt x="1605811" y="1166164"/>
                </a:moveTo>
                <a:lnTo>
                  <a:pt x="1588782" y="1166164"/>
                </a:lnTo>
                <a:lnTo>
                  <a:pt x="1588960" y="1165834"/>
                </a:lnTo>
                <a:lnTo>
                  <a:pt x="1591401" y="1161037"/>
                </a:lnTo>
                <a:lnTo>
                  <a:pt x="1591322" y="1161211"/>
                </a:lnTo>
                <a:lnTo>
                  <a:pt x="1608009" y="1161211"/>
                </a:lnTo>
                <a:lnTo>
                  <a:pt x="1607743" y="1161884"/>
                </a:lnTo>
                <a:lnTo>
                  <a:pt x="1605811" y="1166164"/>
                </a:lnTo>
                <a:close/>
              </a:path>
              <a:path w="1617979" h="1241425">
                <a:moveTo>
                  <a:pt x="1588880" y="1165973"/>
                </a:moveTo>
                <a:lnTo>
                  <a:pt x="1588951" y="1165834"/>
                </a:lnTo>
                <a:lnTo>
                  <a:pt x="1588880" y="1165973"/>
                </a:lnTo>
                <a:close/>
              </a:path>
              <a:path w="1617979" h="1241425">
                <a:moveTo>
                  <a:pt x="1603441" y="1170965"/>
                </a:moveTo>
                <a:lnTo>
                  <a:pt x="1586001" y="1170965"/>
                </a:lnTo>
                <a:lnTo>
                  <a:pt x="1586191" y="1170660"/>
                </a:lnTo>
                <a:lnTo>
                  <a:pt x="1588880" y="1165973"/>
                </a:lnTo>
                <a:lnTo>
                  <a:pt x="1588782" y="1166164"/>
                </a:lnTo>
                <a:lnTo>
                  <a:pt x="1605811" y="1166164"/>
                </a:lnTo>
                <a:lnTo>
                  <a:pt x="1605140" y="1167650"/>
                </a:lnTo>
                <a:lnTo>
                  <a:pt x="1603441" y="1170965"/>
                </a:lnTo>
                <a:close/>
              </a:path>
              <a:path w="1617979" h="1241425">
                <a:moveTo>
                  <a:pt x="1586047" y="1170886"/>
                </a:moveTo>
                <a:lnTo>
                  <a:pt x="1586177" y="1170660"/>
                </a:lnTo>
                <a:lnTo>
                  <a:pt x="1586047" y="1170886"/>
                </a:lnTo>
                <a:close/>
              </a:path>
              <a:path w="1617979" h="1241425">
                <a:moveTo>
                  <a:pt x="1600904" y="1175626"/>
                </a:moveTo>
                <a:lnTo>
                  <a:pt x="1583004" y="1175626"/>
                </a:lnTo>
                <a:lnTo>
                  <a:pt x="1583207" y="1175321"/>
                </a:lnTo>
                <a:lnTo>
                  <a:pt x="1586047" y="1170886"/>
                </a:lnTo>
                <a:lnTo>
                  <a:pt x="1603441" y="1170965"/>
                </a:lnTo>
                <a:lnTo>
                  <a:pt x="1602257" y="1173276"/>
                </a:lnTo>
                <a:lnTo>
                  <a:pt x="1600904" y="1175626"/>
                </a:lnTo>
                <a:close/>
              </a:path>
              <a:path w="1617979" h="1241425">
                <a:moveTo>
                  <a:pt x="1583128" y="1175432"/>
                </a:moveTo>
                <a:close/>
              </a:path>
              <a:path w="1617979" h="1241425">
                <a:moveTo>
                  <a:pt x="1598215" y="1180134"/>
                </a:moveTo>
                <a:lnTo>
                  <a:pt x="1579791" y="1180134"/>
                </a:lnTo>
                <a:lnTo>
                  <a:pt x="1580007" y="1179842"/>
                </a:lnTo>
                <a:lnTo>
                  <a:pt x="1583128" y="1175432"/>
                </a:lnTo>
                <a:lnTo>
                  <a:pt x="1583004" y="1175626"/>
                </a:lnTo>
                <a:lnTo>
                  <a:pt x="1600904" y="1175626"/>
                </a:lnTo>
                <a:lnTo>
                  <a:pt x="1599120" y="1178725"/>
                </a:lnTo>
                <a:lnTo>
                  <a:pt x="1598215" y="1180134"/>
                </a:lnTo>
                <a:close/>
              </a:path>
              <a:path w="1617979" h="1241425">
                <a:moveTo>
                  <a:pt x="1579918" y="1179954"/>
                </a:moveTo>
                <a:close/>
              </a:path>
              <a:path w="1617979" h="1241425">
                <a:moveTo>
                  <a:pt x="1595396" y="1184478"/>
                </a:moveTo>
                <a:lnTo>
                  <a:pt x="1576362" y="1184478"/>
                </a:lnTo>
                <a:lnTo>
                  <a:pt x="1576603" y="1184198"/>
                </a:lnTo>
                <a:lnTo>
                  <a:pt x="1579918" y="1179954"/>
                </a:lnTo>
                <a:lnTo>
                  <a:pt x="1579791" y="1180134"/>
                </a:lnTo>
                <a:lnTo>
                  <a:pt x="1598215" y="1180134"/>
                </a:lnTo>
                <a:lnTo>
                  <a:pt x="1595729" y="1184008"/>
                </a:lnTo>
                <a:lnTo>
                  <a:pt x="1595396" y="1184478"/>
                </a:lnTo>
                <a:close/>
              </a:path>
              <a:path w="1617979" h="1241425">
                <a:moveTo>
                  <a:pt x="1576372" y="1184465"/>
                </a:moveTo>
                <a:lnTo>
                  <a:pt x="1576581" y="1184198"/>
                </a:lnTo>
                <a:lnTo>
                  <a:pt x="1576372" y="1184465"/>
                </a:lnTo>
                <a:close/>
              </a:path>
              <a:path w="1617979" h="1241425">
                <a:moveTo>
                  <a:pt x="1584464" y="1198397"/>
                </a:moveTo>
                <a:lnTo>
                  <a:pt x="1572945" y="1188415"/>
                </a:lnTo>
                <a:lnTo>
                  <a:pt x="1576372" y="1184465"/>
                </a:lnTo>
                <a:lnTo>
                  <a:pt x="1595396" y="1184478"/>
                </a:lnTo>
                <a:lnTo>
                  <a:pt x="1592110" y="1189113"/>
                </a:lnTo>
                <a:lnTo>
                  <a:pt x="1588236" y="1194028"/>
                </a:lnTo>
                <a:lnTo>
                  <a:pt x="1584464" y="1198397"/>
                </a:lnTo>
                <a:close/>
              </a:path>
              <a:path w="1617979" h="1241425">
                <a:moveTo>
                  <a:pt x="1539440" y="1214932"/>
                </a:moveTo>
                <a:lnTo>
                  <a:pt x="1537423" y="1214932"/>
                </a:lnTo>
                <a:lnTo>
                  <a:pt x="1537766" y="1214767"/>
                </a:lnTo>
                <a:lnTo>
                  <a:pt x="1539024" y="1214120"/>
                </a:lnTo>
                <a:lnTo>
                  <a:pt x="1539440" y="1214932"/>
                </a:lnTo>
                <a:close/>
              </a:path>
              <a:path w="1617979" h="1241425">
                <a:moveTo>
                  <a:pt x="1537600" y="1214842"/>
                </a:moveTo>
                <a:lnTo>
                  <a:pt x="1537748" y="1214767"/>
                </a:lnTo>
                <a:lnTo>
                  <a:pt x="1537600" y="1214842"/>
                </a:lnTo>
                <a:close/>
              </a:path>
              <a:path w="1617979" h="1241425">
                <a:moveTo>
                  <a:pt x="1540617" y="1217231"/>
                </a:moveTo>
                <a:lnTo>
                  <a:pt x="1532331" y="1217231"/>
                </a:lnTo>
                <a:lnTo>
                  <a:pt x="1532674" y="1217079"/>
                </a:lnTo>
                <a:lnTo>
                  <a:pt x="1537600" y="1214842"/>
                </a:lnTo>
                <a:lnTo>
                  <a:pt x="1537423" y="1214932"/>
                </a:lnTo>
                <a:lnTo>
                  <a:pt x="1539440" y="1214932"/>
                </a:lnTo>
                <a:lnTo>
                  <a:pt x="1540617" y="1217231"/>
                </a:lnTo>
                <a:close/>
              </a:path>
              <a:path w="1617979" h="1241425">
                <a:moveTo>
                  <a:pt x="1532622" y="1217099"/>
                </a:moveTo>
                <a:close/>
              </a:path>
              <a:path w="1617979" h="1241425">
                <a:moveTo>
                  <a:pt x="1541664" y="1219276"/>
                </a:moveTo>
                <a:lnTo>
                  <a:pt x="1527111" y="1219276"/>
                </a:lnTo>
                <a:lnTo>
                  <a:pt x="1527454" y="1219149"/>
                </a:lnTo>
                <a:lnTo>
                  <a:pt x="1532622" y="1217099"/>
                </a:lnTo>
                <a:lnTo>
                  <a:pt x="1532331" y="1217231"/>
                </a:lnTo>
                <a:lnTo>
                  <a:pt x="1540617" y="1217231"/>
                </a:lnTo>
                <a:lnTo>
                  <a:pt x="1541664" y="1219276"/>
                </a:lnTo>
                <a:close/>
              </a:path>
              <a:path w="1617979" h="1241425">
                <a:moveTo>
                  <a:pt x="1527302" y="1219200"/>
                </a:moveTo>
                <a:lnTo>
                  <a:pt x="1527433" y="1219149"/>
                </a:lnTo>
                <a:lnTo>
                  <a:pt x="1527302" y="1219200"/>
                </a:lnTo>
                <a:close/>
              </a:path>
              <a:path w="1617979" h="1241425">
                <a:moveTo>
                  <a:pt x="1542588" y="1221079"/>
                </a:moveTo>
                <a:lnTo>
                  <a:pt x="1521764" y="1221079"/>
                </a:lnTo>
                <a:lnTo>
                  <a:pt x="1522120" y="1220965"/>
                </a:lnTo>
                <a:lnTo>
                  <a:pt x="1527302" y="1219200"/>
                </a:lnTo>
                <a:lnTo>
                  <a:pt x="1527111" y="1219276"/>
                </a:lnTo>
                <a:lnTo>
                  <a:pt x="1541664" y="1219276"/>
                </a:lnTo>
                <a:lnTo>
                  <a:pt x="1542588" y="1221079"/>
                </a:lnTo>
                <a:close/>
              </a:path>
              <a:path w="1617979" h="1241425">
                <a:moveTo>
                  <a:pt x="1522005" y="1220997"/>
                </a:moveTo>
                <a:close/>
              </a:path>
              <a:path w="1617979" h="1241425">
                <a:moveTo>
                  <a:pt x="1543375" y="1222616"/>
                </a:moveTo>
                <a:lnTo>
                  <a:pt x="1516303" y="1222616"/>
                </a:lnTo>
                <a:lnTo>
                  <a:pt x="1516672" y="1222514"/>
                </a:lnTo>
                <a:lnTo>
                  <a:pt x="1522005" y="1220997"/>
                </a:lnTo>
                <a:lnTo>
                  <a:pt x="1521764" y="1221079"/>
                </a:lnTo>
                <a:lnTo>
                  <a:pt x="1542588" y="1221079"/>
                </a:lnTo>
                <a:lnTo>
                  <a:pt x="1543375" y="1222616"/>
                </a:lnTo>
                <a:close/>
              </a:path>
              <a:path w="1617979" h="1241425">
                <a:moveTo>
                  <a:pt x="1516616" y="1222527"/>
                </a:moveTo>
                <a:close/>
              </a:path>
              <a:path w="1617979" h="1241425">
                <a:moveTo>
                  <a:pt x="1544026" y="1223886"/>
                </a:moveTo>
                <a:lnTo>
                  <a:pt x="1510741" y="1223886"/>
                </a:lnTo>
                <a:lnTo>
                  <a:pt x="1511109" y="1223810"/>
                </a:lnTo>
                <a:lnTo>
                  <a:pt x="1516616" y="1222527"/>
                </a:lnTo>
                <a:lnTo>
                  <a:pt x="1516303" y="1222616"/>
                </a:lnTo>
                <a:lnTo>
                  <a:pt x="1543375" y="1222616"/>
                </a:lnTo>
                <a:lnTo>
                  <a:pt x="1544026" y="1223886"/>
                </a:lnTo>
                <a:close/>
              </a:path>
              <a:path w="1617979" h="1241425">
                <a:moveTo>
                  <a:pt x="1510937" y="1223840"/>
                </a:moveTo>
                <a:lnTo>
                  <a:pt x="1511070" y="1223810"/>
                </a:lnTo>
                <a:lnTo>
                  <a:pt x="1510937" y="1223840"/>
                </a:lnTo>
                <a:close/>
              </a:path>
              <a:path w="1617979" h="1241425">
                <a:moveTo>
                  <a:pt x="1544539" y="1224889"/>
                </a:moveTo>
                <a:lnTo>
                  <a:pt x="1505077" y="1224889"/>
                </a:lnTo>
                <a:lnTo>
                  <a:pt x="1505458" y="1224838"/>
                </a:lnTo>
                <a:lnTo>
                  <a:pt x="1510937" y="1223840"/>
                </a:lnTo>
                <a:lnTo>
                  <a:pt x="1510741" y="1223886"/>
                </a:lnTo>
                <a:lnTo>
                  <a:pt x="1544026" y="1223886"/>
                </a:lnTo>
                <a:lnTo>
                  <a:pt x="1544539" y="1224889"/>
                </a:lnTo>
                <a:close/>
              </a:path>
              <a:path w="1617979" h="1241425">
                <a:moveTo>
                  <a:pt x="1505127" y="1224880"/>
                </a:moveTo>
                <a:lnTo>
                  <a:pt x="1505360" y="1224838"/>
                </a:lnTo>
                <a:lnTo>
                  <a:pt x="1505127" y="1224880"/>
                </a:lnTo>
                <a:close/>
              </a:path>
              <a:path w="1617979" h="1241425">
                <a:moveTo>
                  <a:pt x="1544910" y="1225613"/>
                </a:moveTo>
                <a:lnTo>
                  <a:pt x="1499323" y="1225613"/>
                </a:lnTo>
                <a:lnTo>
                  <a:pt x="1499704" y="1225575"/>
                </a:lnTo>
                <a:lnTo>
                  <a:pt x="1505127" y="1224880"/>
                </a:lnTo>
                <a:lnTo>
                  <a:pt x="1544539" y="1224889"/>
                </a:lnTo>
                <a:lnTo>
                  <a:pt x="1544910" y="1225613"/>
                </a:lnTo>
                <a:close/>
              </a:path>
              <a:path w="1617979" h="1241425">
                <a:moveTo>
                  <a:pt x="1499508" y="1225590"/>
                </a:moveTo>
                <a:lnTo>
                  <a:pt x="1499704" y="1225575"/>
                </a:lnTo>
                <a:lnTo>
                  <a:pt x="1499508" y="1225590"/>
                </a:lnTo>
                <a:close/>
              </a:path>
              <a:path w="1617979" h="1241425">
                <a:moveTo>
                  <a:pt x="1545131" y="1226045"/>
                </a:moveTo>
                <a:lnTo>
                  <a:pt x="1493469" y="1226045"/>
                </a:lnTo>
                <a:lnTo>
                  <a:pt x="1493862" y="1226032"/>
                </a:lnTo>
                <a:lnTo>
                  <a:pt x="1493637" y="1226032"/>
                </a:lnTo>
                <a:lnTo>
                  <a:pt x="1499508" y="1225590"/>
                </a:lnTo>
                <a:lnTo>
                  <a:pt x="1499323" y="1225613"/>
                </a:lnTo>
                <a:lnTo>
                  <a:pt x="1544910" y="1225613"/>
                </a:lnTo>
                <a:lnTo>
                  <a:pt x="1545125" y="1226032"/>
                </a:lnTo>
                <a:lnTo>
                  <a:pt x="1493531" y="1226040"/>
                </a:lnTo>
                <a:lnTo>
                  <a:pt x="1545131" y="1226045"/>
                </a:lnTo>
                <a:close/>
              </a:path>
              <a:path w="1617979" h="1241425">
                <a:moveTo>
                  <a:pt x="1487843" y="1241425"/>
                </a:moveTo>
                <a:lnTo>
                  <a:pt x="1483550" y="1241425"/>
                </a:lnTo>
                <a:lnTo>
                  <a:pt x="1483550" y="1226185"/>
                </a:lnTo>
                <a:lnTo>
                  <a:pt x="1487551" y="1226185"/>
                </a:lnTo>
                <a:lnTo>
                  <a:pt x="1493531" y="1226040"/>
                </a:lnTo>
                <a:lnTo>
                  <a:pt x="1545131" y="1226045"/>
                </a:lnTo>
                <a:lnTo>
                  <a:pt x="1545971" y="1227683"/>
                </a:lnTo>
                <a:lnTo>
                  <a:pt x="1507566" y="1239926"/>
                </a:lnTo>
                <a:lnTo>
                  <a:pt x="1494434" y="1241259"/>
                </a:lnTo>
                <a:lnTo>
                  <a:pt x="1487843" y="1241425"/>
                </a:lnTo>
                <a:close/>
              </a:path>
              <a:path w="1617979" h="1241425">
                <a:moveTo>
                  <a:pt x="1437830" y="1241425"/>
                </a:moveTo>
                <a:lnTo>
                  <a:pt x="1376870" y="1241425"/>
                </a:lnTo>
                <a:lnTo>
                  <a:pt x="1376870" y="1226185"/>
                </a:lnTo>
                <a:lnTo>
                  <a:pt x="1437830" y="1226185"/>
                </a:lnTo>
                <a:lnTo>
                  <a:pt x="1437830" y="1241425"/>
                </a:lnTo>
                <a:close/>
              </a:path>
              <a:path w="1617979" h="1241425">
                <a:moveTo>
                  <a:pt x="1331150" y="1241425"/>
                </a:moveTo>
                <a:lnTo>
                  <a:pt x="1270190" y="1241425"/>
                </a:lnTo>
                <a:lnTo>
                  <a:pt x="1270190" y="1226185"/>
                </a:lnTo>
                <a:lnTo>
                  <a:pt x="1331150" y="1226185"/>
                </a:lnTo>
                <a:lnTo>
                  <a:pt x="1331150" y="1241425"/>
                </a:lnTo>
                <a:close/>
              </a:path>
              <a:path w="1617979" h="1241425">
                <a:moveTo>
                  <a:pt x="1224470" y="1241425"/>
                </a:moveTo>
                <a:lnTo>
                  <a:pt x="1163510" y="1241425"/>
                </a:lnTo>
                <a:lnTo>
                  <a:pt x="1163510" y="1226185"/>
                </a:lnTo>
                <a:lnTo>
                  <a:pt x="1224470" y="1226185"/>
                </a:lnTo>
                <a:lnTo>
                  <a:pt x="1224470" y="1241425"/>
                </a:lnTo>
                <a:close/>
              </a:path>
              <a:path w="1617979" h="1241425">
                <a:moveTo>
                  <a:pt x="1117790" y="1241425"/>
                </a:moveTo>
                <a:lnTo>
                  <a:pt x="1056830" y="1241425"/>
                </a:lnTo>
                <a:lnTo>
                  <a:pt x="1056830" y="1226185"/>
                </a:lnTo>
                <a:lnTo>
                  <a:pt x="1117790" y="1226185"/>
                </a:lnTo>
                <a:lnTo>
                  <a:pt x="1117790" y="1241425"/>
                </a:lnTo>
                <a:close/>
              </a:path>
              <a:path w="1617979" h="1241425">
                <a:moveTo>
                  <a:pt x="1011110" y="1241425"/>
                </a:moveTo>
                <a:lnTo>
                  <a:pt x="950150" y="1241425"/>
                </a:lnTo>
                <a:lnTo>
                  <a:pt x="950150" y="1226185"/>
                </a:lnTo>
                <a:lnTo>
                  <a:pt x="1011110" y="1226185"/>
                </a:lnTo>
                <a:lnTo>
                  <a:pt x="1011110" y="1241425"/>
                </a:lnTo>
                <a:close/>
              </a:path>
              <a:path w="1617979" h="1241425">
                <a:moveTo>
                  <a:pt x="904430" y="1241425"/>
                </a:moveTo>
                <a:lnTo>
                  <a:pt x="843470" y="1241425"/>
                </a:lnTo>
                <a:lnTo>
                  <a:pt x="843470" y="1226185"/>
                </a:lnTo>
                <a:lnTo>
                  <a:pt x="904430" y="1226185"/>
                </a:lnTo>
                <a:lnTo>
                  <a:pt x="904430" y="1241425"/>
                </a:lnTo>
                <a:close/>
              </a:path>
              <a:path w="1617979" h="1241425">
                <a:moveTo>
                  <a:pt x="797750" y="1241425"/>
                </a:moveTo>
                <a:lnTo>
                  <a:pt x="736790" y="1241425"/>
                </a:lnTo>
                <a:lnTo>
                  <a:pt x="736790" y="1226185"/>
                </a:lnTo>
                <a:lnTo>
                  <a:pt x="797750" y="1226185"/>
                </a:lnTo>
                <a:lnTo>
                  <a:pt x="797750" y="1241425"/>
                </a:lnTo>
                <a:close/>
              </a:path>
              <a:path w="1617979" h="1241425">
                <a:moveTo>
                  <a:pt x="691070" y="1241425"/>
                </a:moveTo>
                <a:lnTo>
                  <a:pt x="630110" y="1241425"/>
                </a:lnTo>
                <a:lnTo>
                  <a:pt x="630110" y="1226185"/>
                </a:lnTo>
                <a:lnTo>
                  <a:pt x="691070" y="1226185"/>
                </a:lnTo>
                <a:lnTo>
                  <a:pt x="691070" y="1241425"/>
                </a:lnTo>
                <a:close/>
              </a:path>
              <a:path w="1617979" h="1241425">
                <a:moveTo>
                  <a:pt x="584390" y="1241425"/>
                </a:moveTo>
                <a:lnTo>
                  <a:pt x="523430" y="1241425"/>
                </a:lnTo>
                <a:lnTo>
                  <a:pt x="523430" y="1226185"/>
                </a:lnTo>
                <a:lnTo>
                  <a:pt x="584390" y="1226185"/>
                </a:lnTo>
                <a:lnTo>
                  <a:pt x="584390" y="1241425"/>
                </a:lnTo>
                <a:close/>
              </a:path>
              <a:path w="1617979" h="1241425">
                <a:moveTo>
                  <a:pt x="477710" y="1241425"/>
                </a:moveTo>
                <a:lnTo>
                  <a:pt x="416750" y="1241425"/>
                </a:lnTo>
                <a:lnTo>
                  <a:pt x="416750" y="1226185"/>
                </a:lnTo>
                <a:lnTo>
                  <a:pt x="477710" y="1226185"/>
                </a:lnTo>
                <a:lnTo>
                  <a:pt x="477710" y="1241425"/>
                </a:lnTo>
                <a:close/>
              </a:path>
              <a:path w="1617979" h="1241425">
                <a:moveTo>
                  <a:pt x="371030" y="1241425"/>
                </a:moveTo>
                <a:lnTo>
                  <a:pt x="310070" y="1241425"/>
                </a:lnTo>
                <a:lnTo>
                  <a:pt x="310070" y="1226185"/>
                </a:lnTo>
                <a:lnTo>
                  <a:pt x="371030" y="1226185"/>
                </a:lnTo>
                <a:lnTo>
                  <a:pt x="371030" y="1241425"/>
                </a:lnTo>
                <a:close/>
              </a:path>
              <a:path w="1617979" h="1241425">
                <a:moveTo>
                  <a:pt x="264350" y="1241425"/>
                </a:moveTo>
                <a:lnTo>
                  <a:pt x="203390" y="1241425"/>
                </a:lnTo>
                <a:lnTo>
                  <a:pt x="203390" y="1226185"/>
                </a:lnTo>
                <a:lnTo>
                  <a:pt x="264350" y="1226185"/>
                </a:lnTo>
                <a:lnTo>
                  <a:pt x="264350" y="1241425"/>
                </a:lnTo>
                <a:close/>
              </a:path>
              <a:path w="1617979" h="1241425">
                <a:moveTo>
                  <a:pt x="157670" y="1241425"/>
                </a:moveTo>
                <a:lnTo>
                  <a:pt x="130136" y="1241425"/>
                </a:lnTo>
                <a:lnTo>
                  <a:pt x="123545" y="1241259"/>
                </a:lnTo>
                <a:lnTo>
                  <a:pt x="95046" y="1236573"/>
                </a:lnTo>
                <a:lnTo>
                  <a:pt x="99212" y="1221917"/>
                </a:lnTo>
                <a:lnTo>
                  <a:pt x="101317" y="1222514"/>
                </a:lnTo>
                <a:lnTo>
                  <a:pt x="101676" y="1222616"/>
                </a:lnTo>
                <a:lnTo>
                  <a:pt x="106909" y="1223810"/>
                </a:lnTo>
                <a:lnTo>
                  <a:pt x="112619" y="1224838"/>
                </a:lnTo>
                <a:lnTo>
                  <a:pt x="118354" y="1225575"/>
                </a:lnTo>
                <a:lnTo>
                  <a:pt x="124342" y="1226032"/>
                </a:lnTo>
                <a:lnTo>
                  <a:pt x="124117" y="1226032"/>
                </a:lnTo>
                <a:lnTo>
                  <a:pt x="130429" y="1226185"/>
                </a:lnTo>
                <a:lnTo>
                  <a:pt x="157670" y="1226185"/>
                </a:lnTo>
                <a:lnTo>
                  <a:pt x="157670" y="1241425"/>
                </a:lnTo>
                <a:close/>
              </a:path>
              <a:path w="1617979" h="1241425">
                <a:moveTo>
                  <a:pt x="101747" y="1222616"/>
                </a:moveTo>
                <a:lnTo>
                  <a:pt x="101361" y="1222527"/>
                </a:lnTo>
                <a:lnTo>
                  <a:pt x="101747" y="1222616"/>
                </a:lnTo>
                <a:close/>
              </a:path>
              <a:path w="1617979" h="1241425">
                <a:moveTo>
                  <a:pt x="51689" y="1215059"/>
                </a:moveTo>
                <a:lnTo>
                  <a:pt x="22250" y="1184008"/>
                </a:lnTo>
                <a:lnTo>
                  <a:pt x="11709" y="1165148"/>
                </a:lnTo>
                <a:lnTo>
                  <a:pt x="25603" y="1158862"/>
                </a:lnTo>
                <a:lnTo>
                  <a:pt x="26503" y="1160868"/>
                </a:lnTo>
                <a:lnTo>
                  <a:pt x="29028" y="1165834"/>
                </a:lnTo>
                <a:lnTo>
                  <a:pt x="31802" y="1170660"/>
                </a:lnTo>
                <a:lnTo>
                  <a:pt x="34780" y="1175321"/>
                </a:lnTo>
                <a:lnTo>
                  <a:pt x="37981" y="1179842"/>
                </a:lnTo>
                <a:lnTo>
                  <a:pt x="41386" y="1184198"/>
                </a:lnTo>
                <a:lnTo>
                  <a:pt x="45005" y="1188377"/>
                </a:lnTo>
                <a:lnTo>
                  <a:pt x="48804" y="1192377"/>
                </a:lnTo>
                <a:lnTo>
                  <a:pt x="52781" y="1196187"/>
                </a:lnTo>
                <a:lnTo>
                  <a:pt x="53047" y="1196441"/>
                </a:lnTo>
                <a:lnTo>
                  <a:pt x="56963" y="1199819"/>
                </a:lnTo>
                <a:lnTo>
                  <a:pt x="61112" y="1203083"/>
                </a:lnTo>
                <a:lnTo>
                  <a:pt x="51689" y="1215059"/>
                </a:lnTo>
                <a:close/>
              </a:path>
              <a:path w="1617979" h="1241425">
                <a:moveTo>
                  <a:pt x="45229" y="1188635"/>
                </a:moveTo>
                <a:lnTo>
                  <a:pt x="44983" y="1188377"/>
                </a:lnTo>
                <a:lnTo>
                  <a:pt x="45229" y="1188635"/>
                </a:lnTo>
                <a:close/>
              </a:path>
              <a:path w="1617979" h="1241425">
                <a:moveTo>
                  <a:pt x="53073" y="1196441"/>
                </a:moveTo>
                <a:lnTo>
                  <a:pt x="52789" y="1196195"/>
                </a:lnTo>
                <a:lnTo>
                  <a:pt x="53073" y="1196441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35">
            <a:extLst>
              <a:ext uri="{FF2B5EF4-FFF2-40B4-BE49-F238E27FC236}">
                <a16:creationId xmlns:a16="http://schemas.microsoft.com/office/drawing/2014/main" id="{03F850A2-A3CC-4D62-9737-224A631F4266}"/>
              </a:ext>
            </a:extLst>
          </p:cNvPr>
          <p:cNvSpPr/>
          <p:nvPr/>
        </p:nvSpPr>
        <p:spPr>
          <a:xfrm>
            <a:off x="8572846" y="4203538"/>
            <a:ext cx="979931" cy="2529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36">
            <a:extLst>
              <a:ext uri="{FF2B5EF4-FFF2-40B4-BE49-F238E27FC236}">
                <a16:creationId xmlns:a16="http://schemas.microsoft.com/office/drawing/2014/main" id="{638AAFCC-7710-40AC-812F-45C2DF6408C0}"/>
              </a:ext>
            </a:extLst>
          </p:cNvPr>
          <p:cNvSpPr/>
          <p:nvPr/>
        </p:nvSpPr>
        <p:spPr>
          <a:xfrm>
            <a:off x="6527639" y="2458558"/>
            <a:ext cx="1196340" cy="11308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37">
            <a:extLst>
              <a:ext uri="{FF2B5EF4-FFF2-40B4-BE49-F238E27FC236}">
                <a16:creationId xmlns:a16="http://schemas.microsoft.com/office/drawing/2014/main" id="{A8D3C566-9123-4460-A84E-434688409216}"/>
              </a:ext>
            </a:extLst>
          </p:cNvPr>
          <p:cNvSpPr/>
          <p:nvPr/>
        </p:nvSpPr>
        <p:spPr>
          <a:xfrm>
            <a:off x="6741506" y="3876513"/>
            <a:ext cx="784225" cy="7842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38">
            <a:extLst>
              <a:ext uri="{FF2B5EF4-FFF2-40B4-BE49-F238E27FC236}">
                <a16:creationId xmlns:a16="http://schemas.microsoft.com/office/drawing/2014/main" id="{F81936BA-046F-410A-B3F5-0FC105CD429D}"/>
              </a:ext>
            </a:extLst>
          </p:cNvPr>
          <p:cNvSpPr/>
          <p:nvPr/>
        </p:nvSpPr>
        <p:spPr>
          <a:xfrm>
            <a:off x="8475692" y="6000474"/>
            <a:ext cx="527685" cy="0"/>
          </a:xfrm>
          <a:custGeom>
            <a:avLst/>
            <a:gdLst/>
            <a:ahLst/>
            <a:cxnLst/>
            <a:rect l="l" t="t" r="r" b="b"/>
            <a:pathLst>
              <a:path w="527684">
                <a:moveTo>
                  <a:pt x="0" y="0"/>
                </a:moveTo>
                <a:lnTo>
                  <a:pt x="527659" y="0"/>
                </a:lnTo>
              </a:path>
            </a:pathLst>
          </a:custGeom>
          <a:ln w="12700">
            <a:solidFill>
              <a:srgbClr val="5F95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39">
            <a:extLst>
              <a:ext uri="{FF2B5EF4-FFF2-40B4-BE49-F238E27FC236}">
                <a16:creationId xmlns:a16="http://schemas.microsoft.com/office/drawing/2014/main" id="{4047B688-9B61-40D2-9D57-CBC19ECC202D}"/>
              </a:ext>
            </a:extLst>
          </p:cNvPr>
          <p:cNvSpPr txBox="1"/>
          <p:nvPr/>
        </p:nvSpPr>
        <p:spPr>
          <a:xfrm>
            <a:off x="9013574" y="5882479"/>
            <a:ext cx="635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0A1E9"/>
                </a:solidFill>
                <a:latin typeface="微软雅黑"/>
                <a:cs typeface="微软雅黑"/>
              </a:rPr>
              <a:t>有线网络</a:t>
            </a:r>
            <a:endParaRPr sz="1200">
              <a:latin typeface="微软雅黑"/>
              <a:cs typeface="微软雅黑"/>
            </a:endParaRPr>
          </a:p>
        </p:txBody>
      </p:sp>
      <p:sp>
        <p:nvSpPr>
          <p:cNvPr id="128" name="object 40">
            <a:extLst>
              <a:ext uri="{FF2B5EF4-FFF2-40B4-BE49-F238E27FC236}">
                <a16:creationId xmlns:a16="http://schemas.microsoft.com/office/drawing/2014/main" id="{913E7D85-0BD0-48F2-A506-F1C5A2757763}"/>
              </a:ext>
            </a:extLst>
          </p:cNvPr>
          <p:cNvSpPr/>
          <p:nvPr/>
        </p:nvSpPr>
        <p:spPr>
          <a:xfrm>
            <a:off x="10190268" y="5983545"/>
            <a:ext cx="60960" cy="15240"/>
          </a:xfrm>
          <a:custGeom>
            <a:avLst/>
            <a:gdLst/>
            <a:ahLst/>
            <a:cxnLst/>
            <a:rect l="l" t="t" r="r" b="b"/>
            <a:pathLst>
              <a:path w="60959" h="15239">
                <a:moveTo>
                  <a:pt x="60960" y="15240"/>
                </a:moveTo>
                <a:lnTo>
                  <a:pt x="0" y="15240"/>
                </a:lnTo>
                <a:lnTo>
                  <a:pt x="0" y="0"/>
                </a:lnTo>
                <a:lnTo>
                  <a:pt x="60960" y="0"/>
                </a:lnTo>
                <a:lnTo>
                  <a:pt x="60960" y="1524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41">
            <a:extLst>
              <a:ext uri="{FF2B5EF4-FFF2-40B4-BE49-F238E27FC236}">
                <a16:creationId xmlns:a16="http://schemas.microsoft.com/office/drawing/2014/main" id="{FFA8A70A-52B9-47B3-9C66-9F2F38AFFA40}"/>
              </a:ext>
            </a:extLst>
          </p:cNvPr>
          <p:cNvSpPr/>
          <p:nvPr/>
        </p:nvSpPr>
        <p:spPr>
          <a:xfrm>
            <a:off x="10296948" y="5983545"/>
            <a:ext cx="60960" cy="15240"/>
          </a:xfrm>
          <a:custGeom>
            <a:avLst/>
            <a:gdLst/>
            <a:ahLst/>
            <a:cxnLst/>
            <a:rect l="l" t="t" r="r" b="b"/>
            <a:pathLst>
              <a:path w="60959" h="15239">
                <a:moveTo>
                  <a:pt x="60960" y="15240"/>
                </a:moveTo>
                <a:lnTo>
                  <a:pt x="0" y="15240"/>
                </a:lnTo>
                <a:lnTo>
                  <a:pt x="0" y="0"/>
                </a:lnTo>
                <a:lnTo>
                  <a:pt x="60960" y="0"/>
                </a:lnTo>
                <a:lnTo>
                  <a:pt x="60960" y="1524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42">
            <a:extLst>
              <a:ext uri="{FF2B5EF4-FFF2-40B4-BE49-F238E27FC236}">
                <a16:creationId xmlns:a16="http://schemas.microsoft.com/office/drawing/2014/main" id="{CDA340D4-FD1D-4449-887F-D498C2D24590}"/>
              </a:ext>
            </a:extLst>
          </p:cNvPr>
          <p:cNvSpPr/>
          <p:nvPr/>
        </p:nvSpPr>
        <p:spPr>
          <a:xfrm>
            <a:off x="10403628" y="5983545"/>
            <a:ext cx="60960" cy="15240"/>
          </a:xfrm>
          <a:custGeom>
            <a:avLst/>
            <a:gdLst/>
            <a:ahLst/>
            <a:cxnLst/>
            <a:rect l="l" t="t" r="r" b="b"/>
            <a:pathLst>
              <a:path w="60959" h="15239">
                <a:moveTo>
                  <a:pt x="60960" y="15240"/>
                </a:moveTo>
                <a:lnTo>
                  <a:pt x="0" y="15240"/>
                </a:lnTo>
                <a:lnTo>
                  <a:pt x="0" y="0"/>
                </a:lnTo>
                <a:lnTo>
                  <a:pt x="60960" y="0"/>
                </a:lnTo>
                <a:lnTo>
                  <a:pt x="60960" y="1524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43">
            <a:extLst>
              <a:ext uri="{FF2B5EF4-FFF2-40B4-BE49-F238E27FC236}">
                <a16:creationId xmlns:a16="http://schemas.microsoft.com/office/drawing/2014/main" id="{AE524E34-C3BD-4E26-A768-9BF81C8EAD94}"/>
              </a:ext>
            </a:extLst>
          </p:cNvPr>
          <p:cNvSpPr/>
          <p:nvPr/>
        </p:nvSpPr>
        <p:spPr>
          <a:xfrm>
            <a:off x="10510308" y="5983545"/>
            <a:ext cx="60960" cy="15240"/>
          </a:xfrm>
          <a:custGeom>
            <a:avLst/>
            <a:gdLst/>
            <a:ahLst/>
            <a:cxnLst/>
            <a:rect l="l" t="t" r="r" b="b"/>
            <a:pathLst>
              <a:path w="60959" h="15239">
                <a:moveTo>
                  <a:pt x="60959" y="15240"/>
                </a:moveTo>
                <a:lnTo>
                  <a:pt x="0" y="15240"/>
                </a:lnTo>
                <a:lnTo>
                  <a:pt x="0" y="0"/>
                </a:lnTo>
                <a:lnTo>
                  <a:pt x="60959" y="0"/>
                </a:lnTo>
                <a:lnTo>
                  <a:pt x="60959" y="1524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44">
            <a:extLst>
              <a:ext uri="{FF2B5EF4-FFF2-40B4-BE49-F238E27FC236}">
                <a16:creationId xmlns:a16="http://schemas.microsoft.com/office/drawing/2014/main" id="{3C728A16-EFC1-49F1-8F14-6F17782DE8B9}"/>
              </a:ext>
            </a:extLst>
          </p:cNvPr>
          <p:cNvSpPr/>
          <p:nvPr/>
        </p:nvSpPr>
        <p:spPr>
          <a:xfrm>
            <a:off x="10616987" y="5983545"/>
            <a:ext cx="60960" cy="15240"/>
          </a:xfrm>
          <a:custGeom>
            <a:avLst/>
            <a:gdLst/>
            <a:ahLst/>
            <a:cxnLst/>
            <a:rect l="l" t="t" r="r" b="b"/>
            <a:pathLst>
              <a:path w="60959" h="15239">
                <a:moveTo>
                  <a:pt x="60959" y="15240"/>
                </a:moveTo>
                <a:lnTo>
                  <a:pt x="0" y="15240"/>
                </a:lnTo>
                <a:lnTo>
                  <a:pt x="0" y="0"/>
                </a:lnTo>
                <a:lnTo>
                  <a:pt x="60959" y="0"/>
                </a:lnTo>
                <a:lnTo>
                  <a:pt x="60959" y="1524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45">
            <a:extLst>
              <a:ext uri="{FF2B5EF4-FFF2-40B4-BE49-F238E27FC236}">
                <a16:creationId xmlns:a16="http://schemas.microsoft.com/office/drawing/2014/main" id="{EF1D720A-1AE3-4736-9CDA-A56AC5EE3E02}"/>
              </a:ext>
            </a:extLst>
          </p:cNvPr>
          <p:cNvSpPr txBox="1"/>
          <p:nvPr/>
        </p:nvSpPr>
        <p:spPr>
          <a:xfrm>
            <a:off x="10728150" y="5882479"/>
            <a:ext cx="635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0000"/>
                </a:solidFill>
                <a:latin typeface="微软雅黑"/>
                <a:cs typeface="微软雅黑"/>
              </a:rPr>
              <a:t>无线网络</a:t>
            </a:r>
            <a:endParaRPr sz="1200">
              <a:latin typeface="微软雅黑"/>
              <a:cs typeface="微软雅黑"/>
            </a:endParaRPr>
          </a:p>
        </p:txBody>
      </p:sp>
      <p:sp>
        <p:nvSpPr>
          <p:cNvPr id="134" name="object 46">
            <a:extLst>
              <a:ext uri="{FF2B5EF4-FFF2-40B4-BE49-F238E27FC236}">
                <a16:creationId xmlns:a16="http://schemas.microsoft.com/office/drawing/2014/main" id="{43487506-4F52-402A-B298-15577E572959}"/>
              </a:ext>
            </a:extLst>
          </p:cNvPr>
          <p:cNvSpPr/>
          <p:nvPr/>
        </p:nvSpPr>
        <p:spPr>
          <a:xfrm>
            <a:off x="11212542" y="3571079"/>
            <a:ext cx="0" cy="753745"/>
          </a:xfrm>
          <a:custGeom>
            <a:avLst/>
            <a:gdLst/>
            <a:ahLst/>
            <a:cxnLst/>
            <a:rect l="l" t="t" r="r" b="b"/>
            <a:pathLst>
              <a:path h="753745">
                <a:moveTo>
                  <a:pt x="0" y="0"/>
                </a:moveTo>
                <a:lnTo>
                  <a:pt x="0" y="753744"/>
                </a:lnTo>
              </a:path>
            </a:pathLst>
          </a:custGeom>
          <a:ln w="7620">
            <a:solidFill>
              <a:srgbClr val="5F95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47">
            <a:extLst>
              <a:ext uri="{FF2B5EF4-FFF2-40B4-BE49-F238E27FC236}">
                <a16:creationId xmlns:a16="http://schemas.microsoft.com/office/drawing/2014/main" id="{9846365F-35DE-4AD1-8C48-C1AE06DC24FD}"/>
              </a:ext>
            </a:extLst>
          </p:cNvPr>
          <p:cNvSpPr/>
          <p:nvPr/>
        </p:nvSpPr>
        <p:spPr>
          <a:xfrm>
            <a:off x="9888058" y="4235543"/>
            <a:ext cx="1590675" cy="187960"/>
          </a:xfrm>
          <a:custGeom>
            <a:avLst/>
            <a:gdLst/>
            <a:ahLst/>
            <a:cxnLst/>
            <a:rect l="l" t="t" r="r" b="b"/>
            <a:pathLst>
              <a:path w="1590675" h="187960">
                <a:moveTo>
                  <a:pt x="1496568" y="187451"/>
                </a:moveTo>
                <a:lnTo>
                  <a:pt x="92964" y="187451"/>
                </a:lnTo>
                <a:lnTo>
                  <a:pt x="56523" y="180213"/>
                </a:lnTo>
                <a:lnTo>
                  <a:pt x="26827" y="160243"/>
                </a:lnTo>
                <a:lnTo>
                  <a:pt x="6940" y="130625"/>
                </a:lnTo>
                <a:lnTo>
                  <a:pt x="0" y="94487"/>
                </a:lnTo>
                <a:lnTo>
                  <a:pt x="6940" y="57469"/>
                </a:lnTo>
                <a:lnTo>
                  <a:pt x="26827" y="27398"/>
                </a:lnTo>
                <a:lnTo>
                  <a:pt x="56540" y="7250"/>
                </a:lnTo>
                <a:lnTo>
                  <a:pt x="92964" y="0"/>
                </a:lnTo>
                <a:lnTo>
                  <a:pt x="1496568" y="0"/>
                </a:lnTo>
                <a:lnTo>
                  <a:pt x="1533167" y="7250"/>
                </a:lnTo>
                <a:lnTo>
                  <a:pt x="1563022" y="27303"/>
                </a:lnTo>
                <a:lnTo>
                  <a:pt x="1583162" y="57148"/>
                </a:lnTo>
                <a:lnTo>
                  <a:pt x="1590548" y="93725"/>
                </a:lnTo>
                <a:lnTo>
                  <a:pt x="1583162" y="130303"/>
                </a:lnTo>
                <a:lnTo>
                  <a:pt x="1563022" y="160148"/>
                </a:lnTo>
                <a:lnTo>
                  <a:pt x="1533149" y="180213"/>
                </a:lnTo>
                <a:lnTo>
                  <a:pt x="1496568" y="187451"/>
                </a:lnTo>
                <a:close/>
              </a:path>
            </a:pathLst>
          </a:custGeom>
          <a:solidFill>
            <a:srgbClr val="5F95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48">
            <a:extLst>
              <a:ext uri="{FF2B5EF4-FFF2-40B4-BE49-F238E27FC236}">
                <a16:creationId xmlns:a16="http://schemas.microsoft.com/office/drawing/2014/main" id="{1A9E9020-38CC-4C57-859C-21CF29EB5194}"/>
              </a:ext>
            </a:extLst>
          </p:cNvPr>
          <p:cNvSpPr/>
          <p:nvPr/>
        </p:nvSpPr>
        <p:spPr>
          <a:xfrm>
            <a:off x="9881073" y="4228938"/>
            <a:ext cx="1604010" cy="200660"/>
          </a:xfrm>
          <a:custGeom>
            <a:avLst/>
            <a:gdLst/>
            <a:ahLst/>
            <a:cxnLst/>
            <a:rect l="l" t="t" r="r" b="b"/>
            <a:pathLst>
              <a:path w="1604009" h="200660">
                <a:moveTo>
                  <a:pt x="1518818" y="199390"/>
                </a:moveTo>
                <a:lnTo>
                  <a:pt x="84937" y="199390"/>
                </a:lnTo>
                <a:lnTo>
                  <a:pt x="79984" y="198120"/>
                </a:lnTo>
                <a:lnTo>
                  <a:pt x="65709" y="194310"/>
                </a:lnTo>
                <a:lnTo>
                  <a:pt x="61150" y="191770"/>
                </a:lnTo>
                <a:lnTo>
                  <a:pt x="56705" y="190500"/>
                </a:lnTo>
                <a:lnTo>
                  <a:pt x="36385" y="176530"/>
                </a:lnTo>
                <a:lnTo>
                  <a:pt x="32740" y="173990"/>
                </a:lnTo>
                <a:lnTo>
                  <a:pt x="29260" y="170180"/>
                </a:lnTo>
                <a:lnTo>
                  <a:pt x="25933" y="167640"/>
                </a:lnTo>
                <a:lnTo>
                  <a:pt x="22783" y="163830"/>
                </a:lnTo>
                <a:lnTo>
                  <a:pt x="19812" y="160020"/>
                </a:lnTo>
                <a:lnTo>
                  <a:pt x="17005" y="156210"/>
                </a:lnTo>
                <a:lnTo>
                  <a:pt x="14401" y="151130"/>
                </a:lnTo>
                <a:lnTo>
                  <a:pt x="11988" y="147320"/>
                </a:lnTo>
                <a:lnTo>
                  <a:pt x="9766" y="143510"/>
                </a:lnTo>
                <a:lnTo>
                  <a:pt x="7759" y="138430"/>
                </a:lnTo>
                <a:lnTo>
                  <a:pt x="5956" y="134620"/>
                </a:lnTo>
                <a:lnTo>
                  <a:pt x="4381" y="129539"/>
                </a:lnTo>
                <a:lnTo>
                  <a:pt x="3035" y="124460"/>
                </a:lnTo>
                <a:lnTo>
                  <a:pt x="1905" y="119380"/>
                </a:lnTo>
                <a:lnTo>
                  <a:pt x="1028" y="115570"/>
                </a:lnTo>
                <a:lnTo>
                  <a:pt x="393" y="110489"/>
                </a:lnTo>
                <a:lnTo>
                  <a:pt x="0" y="105410"/>
                </a:lnTo>
                <a:lnTo>
                  <a:pt x="0" y="93980"/>
                </a:lnTo>
                <a:lnTo>
                  <a:pt x="393" y="88900"/>
                </a:lnTo>
                <a:lnTo>
                  <a:pt x="1028" y="83820"/>
                </a:lnTo>
                <a:lnTo>
                  <a:pt x="1905" y="80010"/>
                </a:lnTo>
                <a:lnTo>
                  <a:pt x="3035" y="74930"/>
                </a:lnTo>
                <a:lnTo>
                  <a:pt x="4381" y="69850"/>
                </a:lnTo>
                <a:lnTo>
                  <a:pt x="5956" y="64769"/>
                </a:lnTo>
                <a:lnTo>
                  <a:pt x="7759" y="60960"/>
                </a:lnTo>
                <a:lnTo>
                  <a:pt x="9766" y="55880"/>
                </a:lnTo>
                <a:lnTo>
                  <a:pt x="11988" y="52069"/>
                </a:lnTo>
                <a:lnTo>
                  <a:pt x="14401" y="48260"/>
                </a:lnTo>
                <a:lnTo>
                  <a:pt x="17005" y="43180"/>
                </a:lnTo>
                <a:lnTo>
                  <a:pt x="19812" y="39369"/>
                </a:lnTo>
                <a:lnTo>
                  <a:pt x="22783" y="35560"/>
                </a:lnTo>
                <a:lnTo>
                  <a:pt x="25933" y="31750"/>
                </a:lnTo>
                <a:lnTo>
                  <a:pt x="29260" y="29209"/>
                </a:lnTo>
                <a:lnTo>
                  <a:pt x="32740" y="25400"/>
                </a:lnTo>
                <a:lnTo>
                  <a:pt x="36385" y="22859"/>
                </a:lnTo>
                <a:lnTo>
                  <a:pt x="40170" y="19050"/>
                </a:lnTo>
                <a:lnTo>
                  <a:pt x="44107" y="16509"/>
                </a:lnTo>
                <a:lnTo>
                  <a:pt x="48171" y="13969"/>
                </a:lnTo>
                <a:lnTo>
                  <a:pt x="52374" y="11430"/>
                </a:lnTo>
                <a:lnTo>
                  <a:pt x="56705" y="8890"/>
                </a:lnTo>
                <a:lnTo>
                  <a:pt x="61150" y="7619"/>
                </a:lnTo>
                <a:lnTo>
                  <a:pt x="65709" y="5080"/>
                </a:lnTo>
                <a:lnTo>
                  <a:pt x="70370" y="3809"/>
                </a:lnTo>
                <a:lnTo>
                  <a:pt x="84937" y="0"/>
                </a:lnTo>
                <a:lnTo>
                  <a:pt x="1518818" y="0"/>
                </a:lnTo>
                <a:lnTo>
                  <a:pt x="1533385" y="3809"/>
                </a:lnTo>
                <a:lnTo>
                  <a:pt x="1538046" y="5080"/>
                </a:lnTo>
                <a:lnTo>
                  <a:pt x="1542605" y="7619"/>
                </a:lnTo>
                <a:lnTo>
                  <a:pt x="1547050" y="8890"/>
                </a:lnTo>
                <a:lnTo>
                  <a:pt x="1551381" y="11430"/>
                </a:lnTo>
                <a:lnTo>
                  <a:pt x="1553483" y="12700"/>
                </a:lnTo>
                <a:lnTo>
                  <a:pt x="87007" y="12700"/>
                </a:lnTo>
                <a:lnTo>
                  <a:pt x="82384" y="13969"/>
                </a:lnTo>
                <a:lnTo>
                  <a:pt x="82689" y="13969"/>
                </a:lnTo>
                <a:lnTo>
                  <a:pt x="78143" y="15240"/>
                </a:lnTo>
                <a:lnTo>
                  <a:pt x="78447" y="15240"/>
                </a:lnTo>
                <a:lnTo>
                  <a:pt x="73990" y="16509"/>
                </a:lnTo>
                <a:lnTo>
                  <a:pt x="74295" y="16509"/>
                </a:lnTo>
                <a:lnTo>
                  <a:pt x="69926" y="17780"/>
                </a:lnTo>
                <a:lnTo>
                  <a:pt x="70218" y="17780"/>
                </a:lnTo>
                <a:lnTo>
                  <a:pt x="65951" y="19050"/>
                </a:lnTo>
                <a:lnTo>
                  <a:pt x="66243" y="19050"/>
                </a:lnTo>
                <a:lnTo>
                  <a:pt x="62077" y="20319"/>
                </a:lnTo>
                <a:lnTo>
                  <a:pt x="62357" y="20319"/>
                </a:lnTo>
                <a:lnTo>
                  <a:pt x="58305" y="22859"/>
                </a:lnTo>
                <a:lnTo>
                  <a:pt x="58572" y="22859"/>
                </a:lnTo>
                <a:lnTo>
                  <a:pt x="56603" y="24130"/>
                </a:lnTo>
                <a:lnTo>
                  <a:pt x="54902" y="24130"/>
                </a:lnTo>
                <a:lnTo>
                  <a:pt x="51079" y="26669"/>
                </a:lnTo>
                <a:lnTo>
                  <a:pt x="51333" y="26669"/>
                </a:lnTo>
                <a:lnTo>
                  <a:pt x="47650" y="29209"/>
                </a:lnTo>
                <a:lnTo>
                  <a:pt x="47891" y="29209"/>
                </a:lnTo>
                <a:lnTo>
                  <a:pt x="44348" y="31750"/>
                </a:lnTo>
                <a:lnTo>
                  <a:pt x="44577" y="31750"/>
                </a:lnTo>
                <a:lnTo>
                  <a:pt x="42307" y="34290"/>
                </a:lnTo>
                <a:lnTo>
                  <a:pt x="41389" y="34290"/>
                </a:lnTo>
                <a:lnTo>
                  <a:pt x="38125" y="38100"/>
                </a:lnTo>
                <a:lnTo>
                  <a:pt x="38341" y="38100"/>
                </a:lnTo>
                <a:lnTo>
                  <a:pt x="35229" y="40640"/>
                </a:lnTo>
                <a:lnTo>
                  <a:pt x="35433" y="40640"/>
                </a:lnTo>
                <a:lnTo>
                  <a:pt x="32486" y="44450"/>
                </a:lnTo>
                <a:lnTo>
                  <a:pt x="32677" y="44450"/>
                </a:lnTo>
                <a:lnTo>
                  <a:pt x="29883" y="46990"/>
                </a:lnTo>
                <a:lnTo>
                  <a:pt x="30073" y="46990"/>
                </a:lnTo>
                <a:lnTo>
                  <a:pt x="27444" y="50800"/>
                </a:lnTo>
                <a:lnTo>
                  <a:pt x="27622" y="50800"/>
                </a:lnTo>
                <a:lnTo>
                  <a:pt x="25171" y="54610"/>
                </a:lnTo>
                <a:lnTo>
                  <a:pt x="25336" y="54610"/>
                </a:lnTo>
                <a:lnTo>
                  <a:pt x="23075" y="58419"/>
                </a:lnTo>
                <a:lnTo>
                  <a:pt x="23215" y="58419"/>
                </a:lnTo>
                <a:lnTo>
                  <a:pt x="21835" y="60960"/>
                </a:lnTo>
                <a:lnTo>
                  <a:pt x="21272" y="60960"/>
                </a:lnTo>
                <a:lnTo>
                  <a:pt x="19392" y="66040"/>
                </a:lnTo>
                <a:lnTo>
                  <a:pt x="17830" y="69850"/>
                </a:lnTo>
                <a:lnTo>
                  <a:pt x="16459" y="73660"/>
                </a:lnTo>
                <a:lnTo>
                  <a:pt x="15290" y="77470"/>
                </a:lnTo>
                <a:lnTo>
                  <a:pt x="14585" y="81280"/>
                </a:lnTo>
                <a:lnTo>
                  <a:pt x="14389" y="81280"/>
                </a:lnTo>
                <a:lnTo>
                  <a:pt x="13550" y="86360"/>
                </a:lnTo>
                <a:lnTo>
                  <a:pt x="13154" y="90170"/>
                </a:lnTo>
                <a:lnTo>
                  <a:pt x="12687" y="95250"/>
                </a:lnTo>
                <a:lnTo>
                  <a:pt x="12573" y="99060"/>
                </a:lnTo>
                <a:lnTo>
                  <a:pt x="12674" y="104139"/>
                </a:lnTo>
                <a:lnTo>
                  <a:pt x="13042" y="109220"/>
                </a:lnTo>
                <a:lnTo>
                  <a:pt x="13601" y="113030"/>
                </a:lnTo>
                <a:lnTo>
                  <a:pt x="14389" y="118110"/>
                </a:lnTo>
                <a:lnTo>
                  <a:pt x="14585" y="118110"/>
                </a:lnTo>
                <a:lnTo>
                  <a:pt x="15367" y="121920"/>
                </a:lnTo>
                <a:lnTo>
                  <a:pt x="16560" y="125730"/>
                </a:lnTo>
                <a:lnTo>
                  <a:pt x="17945" y="129539"/>
                </a:lnTo>
                <a:lnTo>
                  <a:pt x="19519" y="133350"/>
                </a:lnTo>
                <a:lnTo>
                  <a:pt x="21272" y="138430"/>
                </a:lnTo>
                <a:lnTo>
                  <a:pt x="21835" y="138430"/>
                </a:lnTo>
                <a:lnTo>
                  <a:pt x="23215" y="140970"/>
                </a:lnTo>
                <a:lnTo>
                  <a:pt x="23075" y="140970"/>
                </a:lnTo>
                <a:lnTo>
                  <a:pt x="25336" y="144780"/>
                </a:lnTo>
                <a:lnTo>
                  <a:pt x="25171" y="144780"/>
                </a:lnTo>
                <a:lnTo>
                  <a:pt x="27622" y="148590"/>
                </a:lnTo>
                <a:lnTo>
                  <a:pt x="27444" y="148590"/>
                </a:lnTo>
                <a:lnTo>
                  <a:pt x="30073" y="152400"/>
                </a:lnTo>
                <a:lnTo>
                  <a:pt x="29883" y="152400"/>
                </a:lnTo>
                <a:lnTo>
                  <a:pt x="32677" y="154940"/>
                </a:lnTo>
                <a:lnTo>
                  <a:pt x="32486" y="154940"/>
                </a:lnTo>
                <a:lnTo>
                  <a:pt x="35433" y="158750"/>
                </a:lnTo>
                <a:lnTo>
                  <a:pt x="35229" y="158750"/>
                </a:lnTo>
                <a:lnTo>
                  <a:pt x="38341" y="161290"/>
                </a:lnTo>
                <a:lnTo>
                  <a:pt x="38125" y="161290"/>
                </a:lnTo>
                <a:lnTo>
                  <a:pt x="41389" y="165100"/>
                </a:lnTo>
                <a:lnTo>
                  <a:pt x="41173" y="165100"/>
                </a:lnTo>
                <a:lnTo>
                  <a:pt x="44577" y="167640"/>
                </a:lnTo>
                <a:lnTo>
                  <a:pt x="44348" y="167640"/>
                </a:lnTo>
                <a:lnTo>
                  <a:pt x="47891" y="170180"/>
                </a:lnTo>
                <a:lnTo>
                  <a:pt x="47650" y="170180"/>
                </a:lnTo>
                <a:lnTo>
                  <a:pt x="51333" y="172720"/>
                </a:lnTo>
                <a:lnTo>
                  <a:pt x="51079" y="172720"/>
                </a:lnTo>
                <a:lnTo>
                  <a:pt x="54902" y="175260"/>
                </a:lnTo>
                <a:lnTo>
                  <a:pt x="56603" y="175260"/>
                </a:lnTo>
                <a:lnTo>
                  <a:pt x="58572" y="176530"/>
                </a:lnTo>
                <a:lnTo>
                  <a:pt x="58305" y="176530"/>
                </a:lnTo>
                <a:lnTo>
                  <a:pt x="62357" y="179070"/>
                </a:lnTo>
                <a:lnTo>
                  <a:pt x="62077" y="179070"/>
                </a:lnTo>
                <a:lnTo>
                  <a:pt x="66243" y="180340"/>
                </a:lnTo>
                <a:lnTo>
                  <a:pt x="65951" y="180340"/>
                </a:lnTo>
                <a:lnTo>
                  <a:pt x="70218" y="181610"/>
                </a:lnTo>
                <a:lnTo>
                  <a:pt x="69926" y="181610"/>
                </a:lnTo>
                <a:lnTo>
                  <a:pt x="74295" y="182880"/>
                </a:lnTo>
                <a:lnTo>
                  <a:pt x="73990" y="182880"/>
                </a:lnTo>
                <a:lnTo>
                  <a:pt x="78447" y="184150"/>
                </a:lnTo>
                <a:lnTo>
                  <a:pt x="78143" y="184150"/>
                </a:lnTo>
                <a:lnTo>
                  <a:pt x="82689" y="185420"/>
                </a:lnTo>
                <a:lnTo>
                  <a:pt x="82384" y="185420"/>
                </a:lnTo>
                <a:lnTo>
                  <a:pt x="87007" y="186690"/>
                </a:lnTo>
                <a:lnTo>
                  <a:pt x="95529" y="186690"/>
                </a:lnTo>
                <a:lnTo>
                  <a:pt x="100368" y="187960"/>
                </a:lnTo>
                <a:lnTo>
                  <a:pt x="1551381" y="187960"/>
                </a:lnTo>
                <a:lnTo>
                  <a:pt x="1547050" y="190500"/>
                </a:lnTo>
                <a:lnTo>
                  <a:pt x="1542605" y="191770"/>
                </a:lnTo>
                <a:lnTo>
                  <a:pt x="1538046" y="194310"/>
                </a:lnTo>
                <a:lnTo>
                  <a:pt x="1523771" y="198120"/>
                </a:lnTo>
                <a:lnTo>
                  <a:pt x="1518818" y="199390"/>
                </a:lnTo>
                <a:close/>
              </a:path>
              <a:path w="1604009" h="200660">
                <a:moveTo>
                  <a:pt x="1549120" y="25400"/>
                </a:moveTo>
                <a:lnTo>
                  <a:pt x="1545183" y="22859"/>
                </a:lnTo>
                <a:lnTo>
                  <a:pt x="1545450" y="22859"/>
                </a:lnTo>
                <a:lnTo>
                  <a:pt x="1541399" y="20319"/>
                </a:lnTo>
                <a:lnTo>
                  <a:pt x="1541678" y="20319"/>
                </a:lnTo>
                <a:lnTo>
                  <a:pt x="1537512" y="19050"/>
                </a:lnTo>
                <a:lnTo>
                  <a:pt x="1537804" y="19050"/>
                </a:lnTo>
                <a:lnTo>
                  <a:pt x="1533537" y="17780"/>
                </a:lnTo>
                <a:lnTo>
                  <a:pt x="1533829" y="17780"/>
                </a:lnTo>
                <a:lnTo>
                  <a:pt x="1529461" y="16509"/>
                </a:lnTo>
                <a:lnTo>
                  <a:pt x="1529765" y="16509"/>
                </a:lnTo>
                <a:lnTo>
                  <a:pt x="1525308" y="15240"/>
                </a:lnTo>
                <a:lnTo>
                  <a:pt x="1525612" y="15240"/>
                </a:lnTo>
                <a:lnTo>
                  <a:pt x="1521066" y="13969"/>
                </a:lnTo>
                <a:lnTo>
                  <a:pt x="1521371" y="13969"/>
                </a:lnTo>
                <a:lnTo>
                  <a:pt x="1516748" y="12700"/>
                </a:lnTo>
                <a:lnTo>
                  <a:pt x="1553483" y="12700"/>
                </a:lnTo>
                <a:lnTo>
                  <a:pt x="1555584" y="13969"/>
                </a:lnTo>
                <a:lnTo>
                  <a:pt x="1559648" y="16509"/>
                </a:lnTo>
                <a:lnTo>
                  <a:pt x="1563585" y="19050"/>
                </a:lnTo>
                <a:lnTo>
                  <a:pt x="1567370" y="22859"/>
                </a:lnTo>
                <a:lnTo>
                  <a:pt x="1569192" y="24130"/>
                </a:lnTo>
                <a:lnTo>
                  <a:pt x="1548853" y="24130"/>
                </a:lnTo>
                <a:lnTo>
                  <a:pt x="1549120" y="25400"/>
                </a:lnTo>
                <a:close/>
              </a:path>
              <a:path w="1604009" h="200660">
                <a:moveTo>
                  <a:pt x="54635" y="25400"/>
                </a:moveTo>
                <a:lnTo>
                  <a:pt x="54902" y="24130"/>
                </a:lnTo>
                <a:lnTo>
                  <a:pt x="56603" y="24130"/>
                </a:lnTo>
                <a:lnTo>
                  <a:pt x="54635" y="25400"/>
                </a:lnTo>
                <a:close/>
              </a:path>
              <a:path w="1604009" h="200660">
                <a:moveTo>
                  <a:pt x="1562582" y="35560"/>
                </a:moveTo>
                <a:lnTo>
                  <a:pt x="1559179" y="31750"/>
                </a:lnTo>
                <a:lnTo>
                  <a:pt x="1559407" y="31750"/>
                </a:lnTo>
                <a:lnTo>
                  <a:pt x="1555864" y="29209"/>
                </a:lnTo>
                <a:lnTo>
                  <a:pt x="1556105" y="29209"/>
                </a:lnTo>
                <a:lnTo>
                  <a:pt x="1552422" y="26669"/>
                </a:lnTo>
                <a:lnTo>
                  <a:pt x="1552676" y="26669"/>
                </a:lnTo>
                <a:lnTo>
                  <a:pt x="1548853" y="24130"/>
                </a:lnTo>
                <a:lnTo>
                  <a:pt x="1569192" y="24130"/>
                </a:lnTo>
                <a:lnTo>
                  <a:pt x="1571015" y="25400"/>
                </a:lnTo>
                <a:lnTo>
                  <a:pt x="1574495" y="29209"/>
                </a:lnTo>
                <a:lnTo>
                  <a:pt x="1577822" y="31750"/>
                </a:lnTo>
                <a:lnTo>
                  <a:pt x="1579922" y="34290"/>
                </a:lnTo>
                <a:lnTo>
                  <a:pt x="1562366" y="34290"/>
                </a:lnTo>
                <a:lnTo>
                  <a:pt x="1562582" y="35560"/>
                </a:lnTo>
                <a:close/>
              </a:path>
              <a:path w="1604009" h="200660">
                <a:moveTo>
                  <a:pt x="41173" y="35560"/>
                </a:moveTo>
                <a:lnTo>
                  <a:pt x="41389" y="34290"/>
                </a:lnTo>
                <a:lnTo>
                  <a:pt x="42307" y="34290"/>
                </a:lnTo>
                <a:lnTo>
                  <a:pt x="41173" y="35560"/>
                </a:lnTo>
                <a:close/>
              </a:path>
              <a:path w="1604009" h="200660">
                <a:moveTo>
                  <a:pt x="1582610" y="62230"/>
                </a:moveTo>
                <a:lnTo>
                  <a:pt x="1580540" y="58419"/>
                </a:lnTo>
                <a:lnTo>
                  <a:pt x="1580680" y="58419"/>
                </a:lnTo>
                <a:lnTo>
                  <a:pt x="1578419" y="54610"/>
                </a:lnTo>
                <a:lnTo>
                  <a:pt x="1578584" y="54610"/>
                </a:lnTo>
                <a:lnTo>
                  <a:pt x="1576133" y="50800"/>
                </a:lnTo>
                <a:lnTo>
                  <a:pt x="1576311" y="50800"/>
                </a:lnTo>
                <a:lnTo>
                  <a:pt x="1573682" y="46990"/>
                </a:lnTo>
                <a:lnTo>
                  <a:pt x="1573872" y="46990"/>
                </a:lnTo>
                <a:lnTo>
                  <a:pt x="1571078" y="44450"/>
                </a:lnTo>
                <a:lnTo>
                  <a:pt x="1571269" y="44450"/>
                </a:lnTo>
                <a:lnTo>
                  <a:pt x="1568323" y="40640"/>
                </a:lnTo>
                <a:lnTo>
                  <a:pt x="1568526" y="40640"/>
                </a:lnTo>
                <a:lnTo>
                  <a:pt x="1565414" y="38100"/>
                </a:lnTo>
                <a:lnTo>
                  <a:pt x="1565630" y="38100"/>
                </a:lnTo>
                <a:lnTo>
                  <a:pt x="1562366" y="34290"/>
                </a:lnTo>
                <a:lnTo>
                  <a:pt x="1579922" y="34290"/>
                </a:lnTo>
                <a:lnTo>
                  <a:pt x="1580972" y="35560"/>
                </a:lnTo>
                <a:lnTo>
                  <a:pt x="1583944" y="39369"/>
                </a:lnTo>
                <a:lnTo>
                  <a:pt x="1586750" y="43180"/>
                </a:lnTo>
                <a:lnTo>
                  <a:pt x="1589354" y="48260"/>
                </a:lnTo>
                <a:lnTo>
                  <a:pt x="1591767" y="52069"/>
                </a:lnTo>
                <a:lnTo>
                  <a:pt x="1593989" y="55880"/>
                </a:lnTo>
                <a:lnTo>
                  <a:pt x="1595996" y="60960"/>
                </a:lnTo>
                <a:lnTo>
                  <a:pt x="1582483" y="60960"/>
                </a:lnTo>
                <a:lnTo>
                  <a:pt x="1582610" y="62230"/>
                </a:lnTo>
                <a:close/>
              </a:path>
              <a:path w="1604009" h="200660">
                <a:moveTo>
                  <a:pt x="21145" y="62230"/>
                </a:moveTo>
                <a:lnTo>
                  <a:pt x="21272" y="60960"/>
                </a:lnTo>
                <a:lnTo>
                  <a:pt x="21835" y="60960"/>
                </a:lnTo>
                <a:lnTo>
                  <a:pt x="21145" y="62230"/>
                </a:lnTo>
                <a:close/>
              </a:path>
              <a:path w="1604009" h="200660">
                <a:moveTo>
                  <a:pt x="1589430" y="82550"/>
                </a:moveTo>
                <a:lnTo>
                  <a:pt x="1588389" y="77470"/>
                </a:lnTo>
                <a:lnTo>
                  <a:pt x="1587195" y="73660"/>
                </a:lnTo>
                <a:lnTo>
                  <a:pt x="1585810" y="69850"/>
                </a:lnTo>
                <a:lnTo>
                  <a:pt x="1584236" y="66040"/>
                </a:lnTo>
                <a:lnTo>
                  <a:pt x="1584363" y="66040"/>
                </a:lnTo>
                <a:lnTo>
                  <a:pt x="1582483" y="60960"/>
                </a:lnTo>
                <a:lnTo>
                  <a:pt x="1595996" y="60960"/>
                </a:lnTo>
                <a:lnTo>
                  <a:pt x="1597799" y="64769"/>
                </a:lnTo>
                <a:lnTo>
                  <a:pt x="1599374" y="69850"/>
                </a:lnTo>
                <a:lnTo>
                  <a:pt x="1600720" y="74930"/>
                </a:lnTo>
                <a:lnTo>
                  <a:pt x="1602143" y="81280"/>
                </a:lnTo>
                <a:lnTo>
                  <a:pt x="1589366" y="81280"/>
                </a:lnTo>
                <a:lnTo>
                  <a:pt x="1589430" y="82550"/>
                </a:lnTo>
                <a:close/>
              </a:path>
              <a:path w="1604009" h="200660">
                <a:moveTo>
                  <a:pt x="14325" y="82550"/>
                </a:moveTo>
                <a:lnTo>
                  <a:pt x="14389" y="81280"/>
                </a:lnTo>
                <a:lnTo>
                  <a:pt x="14585" y="81280"/>
                </a:lnTo>
                <a:lnTo>
                  <a:pt x="14325" y="82550"/>
                </a:lnTo>
                <a:close/>
              </a:path>
              <a:path w="1604009" h="200660">
                <a:moveTo>
                  <a:pt x="1603883" y="100330"/>
                </a:moveTo>
                <a:lnTo>
                  <a:pt x="1591183" y="100330"/>
                </a:lnTo>
                <a:lnTo>
                  <a:pt x="1591183" y="99060"/>
                </a:lnTo>
                <a:lnTo>
                  <a:pt x="1591068" y="95250"/>
                </a:lnTo>
                <a:lnTo>
                  <a:pt x="1590713" y="90170"/>
                </a:lnTo>
                <a:lnTo>
                  <a:pt x="1590154" y="86360"/>
                </a:lnTo>
                <a:lnTo>
                  <a:pt x="1589366" y="81280"/>
                </a:lnTo>
                <a:lnTo>
                  <a:pt x="1602143" y="81280"/>
                </a:lnTo>
                <a:lnTo>
                  <a:pt x="1602727" y="83820"/>
                </a:lnTo>
                <a:lnTo>
                  <a:pt x="1603362" y="88900"/>
                </a:lnTo>
                <a:lnTo>
                  <a:pt x="1603756" y="93980"/>
                </a:lnTo>
                <a:lnTo>
                  <a:pt x="1603883" y="100330"/>
                </a:lnTo>
                <a:close/>
              </a:path>
              <a:path w="1604009" h="200660">
                <a:moveTo>
                  <a:pt x="13004" y="91440"/>
                </a:moveTo>
                <a:lnTo>
                  <a:pt x="13042" y="90170"/>
                </a:lnTo>
                <a:lnTo>
                  <a:pt x="13004" y="91440"/>
                </a:lnTo>
                <a:close/>
              </a:path>
              <a:path w="1604009" h="200660">
                <a:moveTo>
                  <a:pt x="1590751" y="91440"/>
                </a:moveTo>
                <a:lnTo>
                  <a:pt x="1590601" y="90170"/>
                </a:lnTo>
                <a:lnTo>
                  <a:pt x="1590751" y="91440"/>
                </a:lnTo>
                <a:close/>
              </a:path>
              <a:path w="1604009" h="200660">
                <a:moveTo>
                  <a:pt x="12587" y="99695"/>
                </a:moveTo>
                <a:lnTo>
                  <a:pt x="12573" y="99060"/>
                </a:lnTo>
                <a:lnTo>
                  <a:pt x="12587" y="99695"/>
                </a:lnTo>
                <a:close/>
              </a:path>
              <a:path w="1604009" h="200660">
                <a:moveTo>
                  <a:pt x="1591168" y="99695"/>
                </a:moveTo>
                <a:lnTo>
                  <a:pt x="1591154" y="99060"/>
                </a:lnTo>
                <a:lnTo>
                  <a:pt x="1591168" y="99695"/>
                </a:lnTo>
                <a:close/>
              </a:path>
              <a:path w="1604009" h="200660">
                <a:moveTo>
                  <a:pt x="12601" y="100330"/>
                </a:moveTo>
                <a:lnTo>
                  <a:pt x="12587" y="99695"/>
                </a:lnTo>
                <a:lnTo>
                  <a:pt x="12601" y="100330"/>
                </a:lnTo>
                <a:close/>
              </a:path>
              <a:path w="1604009" h="200660">
                <a:moveTo>
                  <a:pt x="1603460" y="109220"/>
                </a:moveTo>
                <a:lnTo>
                  <a:pt x="1590713" y="109220"/>
                </a:lnTo>
                <a:lnTo>
                  <a:pt x="1591081" y="104139"/>
                </a:lnTo>
                <a:lnTo>
                  <a:pt x="1591168" y="99695"/>
                </a:lnTo>
                <a:lnTo>
                  <a:pt x="1591183" y="100330"/>
                </a:lnTo>
                <a:lnTo>
                  <a:pt x="1603883" y="100330"/>
                </a:lnTo>
                <a:lnTo>
                  <a:pt x="1603756" y="105410"/>
                </a:lnTo>
                <a:lnTo>
                  <a:pt x="1603460" y="109220"/>
                </a:lnTo>
                <a:close/>
              </a:path>
              <a:path w="1604009" h="200660">
                <a:moveTo>
                  <a:pt x="13154" y="109220"/>
                </a:moveTo>
                <a:lnTo>
                  <a:pt x="13004" y="107950"/>
                </a:lnTo>
                <a:lnTo>
                  <a:pt x="13154" y="109220"/>
                </a:lnTo>
                <a:close/>
              </a:path>
              <a:path w="1604009" h="200660">
                <a:moveTo>
                  <a:pt x="1602143" y="118110"/>
                </a:moveTo>
                <a:lnTo>
                  <a:pt x="1589366" y="118110"/>
                </a:lnTo>
                <a:lnTo>
                  <a:pt x="1590205" y="113030"/>
                </a:lnTo>
                <a:lnTo>
                  <a:pt x="1590751" y="107950"/>
                </a:lnTo>
                <a:lnTo>
                  <a:pt x="1590713" y="109220"/>
                </a:lnTo>
                <a:lnTo>
                  <a:pt x="1603460" y="109220"/>
                </a:lnTo>
                <a:lnTo>
                  <a:pt x="1603362" y="110489"/>
                </a:lnTo>
                <a:lnTo>
                  <a:pt x="1602727" y="115570"/>
                </a:lnTo>
                <a:lnTo>
                  <a:pt x="1602143" y="118110"/>
                </a:lnTo>
                <a:close/>
              </a:path>
              <a:path w="1604009" h="200660">
                <a:moveTo>
                  <a:pt x="14585" y="118110"/>
                </a:moveTo>
                <a:lnTo>
                  <a:pt x="14389" y="118110"/>
                </a:lnTo>
                <a:lnTo>
                  <a:pt x="14325" y="116839"/>
                </a:lnTo>
                <a:lnTo>
                  <a:pt x="14585" y="118110"/>
                </a:lnTo>
                <a:close/>
              </a:path>
              <a:path w="1604009" h="200660">
                <a:moveTo>
                  <a:pt x="1595996" y="138430"/>
                </a:moveTo>
                <a:lnTo>
                  <a:pt x="1582483" y="138430"/>
                </a:lnTo>
                <a:lnTo>
                  <a:pt x="1584363" y="133350"/>
                </a:lnTo>
                <a:lnTo>
                  <a:pt x="1584236" y="133350"/>
                </a:lnTo>
                <a:lnTo>
                  <a:pt x="1585925" y="129539"/>
                </a:lnTo>
                <a:lnTo>
                  <a:pt x="1587296" y="125730"/>
                </a:lnTo>
                <a:lnTo>
                  <a:pt x="1588465" y="121920"/>
                </a:lnTo>
                <a:lnTo>
                  <a:pt x="1589430" y="116839"/>
                </a:lnTo>
                <a:lnTo>
                  <a:pt x="1589366" y="118110"/>
                </a:lnTo>
                <a:lnTo>
                  <a:pt x="1602143" y="118110"/>
                </a:lnTo>
                <a:lnTo>
                  <a:pt x="1600720" y="124460"/>
                </a:lnTo>
                <a:lnTo>
                  <a:pt x="1599374" y="129539"/>
                </a:lnTo>
                <a:lnTo>
                  <a:pt x="1597799" y="134620"/>
                </a:lnTo>
                <a:lnTo>
                  <a:pt x="1595996" y="138430"/>
                </a:lnTo>
                <a:close/>
              </a:path>
              <a:path w="1604009" h="200660">
                <a:moveTo>
                  <a:pt x="21835" y="138430"/>
                </a:moveTo>
                <a:lnTo>
                  <a:pt x="21272" y="138430"/>
                </a:lnTo>
                <a:lnTo>
                  <a:pt x="21145" y="137160"/>
                </a:lnTo>
                <a:lnTo>
                  <a:pt x="21835" y="138430"/>
                </a:lnTo>
                <a:close/>
              </a:path>
              <a:path w="1604009" h="200660">
                <a:moveTo>
                  <a:pt x="1569192" y="175260"/>
                </a:moveTo>
                <a:lnTo>
                  <a:pt x="1548853" y="175260"/>
                </a:lnTo>
                <a:lnTo>
                  <a:pt x="1552676" y="172720"/>
                </a:lnTo>
                <a:lnTo>
                  <a:pt x="1552422" y="172720"/>
                </a:lnTo>
                <a:lnTo>
                  <a:pt x="1556105" y="170180"/>
                </a:lnTo>
                <a:lnTo>
                  <a:pt x="1555864" y="170180"/>
                </a:lnTo>
                <a:lnTo>
                  <a:pt x="1559407" y="167640"/>
                </a:lnTo>
                <a:lnTo>
                  <a:pt x="1559179" y="167640"/>
                </a:lnTo>
                <a:lnTo>
                  <a:pt x="1562582" y="165100"/>
                </a:lnTo>
                <a:lnTo>
                  <a:pt x="1562366" y="165100"/>
                </a:lnTo>
                <a:lnTo>
                  <a:pt x="1565630" y="161290"/>
                </a:lnTo>
                <a:lnTo>
                  <a:pt x="1565414" y="161290"/>
                </a:lnTo>
                <a:lnTo>
                  <a:pt x="1568526" y="158750"/>
                </a:lnTo>
                <a:lnTo>
                  <a:pt x="1568323" y="158750"/>
                </a:lnTo>
                <a:lnTo>
                  <a:pt x="1571269" y="154940"/>
                </a:lnTo>
                <a:lnTo>
                  <a:pt x="1571078" y="154940"/>
                </a:lnTo>
                <a:lnTo>
                  <a:pt x="1573872" y="152400"/>
                </a:lnTo>
                <a:lnTo>
                  <a:pt x="1573682" y="152400"/>
                </a:lnTo>
                <a:lnTo>
                  <a:pt x="1576311" y="148590"/>
                </a:lnTo>
                <a:lnTo>
                  <a:pt x="1576133" y="148590"/>
                </a:lnTo>
                <a:lnTo>
                  <a:pt x="1578584" y="144780"/>
                </a:lnTo>
                <a:lnTo>
                  <a:pt x="1578419" y="144780"/>
                </a:lnTo>
                <a:lnTo>
                  <a:pt x="1580680" y="140970"/>
                </a:lnTo>
                <a:lnTo>
                  <a:pt x="1580540" y="140970"/>
                </a:lnTo>
                <a:lnTo>
                  <a:pt x="1582610" y="137160"/>
                </a:lnTo>
                <a:lnTo>
                  <a:pt x="1582483" y="138430"/>
                </a:lnTo>
                <a:lnTo>
                  <a:pt x="1595996" y="138430"/>
                </a:lnTo>
                <a:lnTo>
                  <a:pt x="1593989" y="143510"/>
                </a:lnTo>
                <a:lnTo>
                  <a:pt x="1591767" y="147320"/>
                </a:lnTo>
                <a:lnTo>
                  <a:pt x="1589354" y="151130"/>
                </a:lnTo>
                <a:lnTo>
                  <a:pt x="1586750" y="156210"/>
                </a:lnTo>
                <a:lnTo>
                  <a:pt x="1583944" y="160020"/>
                </a:lnTo>
                <a:lnTo>
                  <a:pt x="1580972" y="163830"/>
                </a:lnTo>
                <a:lnTo>
                  <a:pt x="1577822" y="167640"/>
                </a:lnTo>
                <a:lnTo>
                  <a:pt x="1574495" y="170180"/>
                </a:lnTo>
                <a:lnTo>
                  <a:pt x="1571015" y="173990"/>
                </a:lnTo>
                <a:lnTo>
                  <a:pt x="1569192" y="175260"/>
                </a:lnTo>
                <a:close/>
              </a:path>
              <a:path w="1604009" h="200660">
                <a:moveTo>
                  <a:pt x="56603" y="175260"/>
                </a:moveTo>
                <a:lnTo>
                  <a:pt x="54902" y="175260"/>
                </a:lnTo>
                <a:lnTo>
                  <a:pt x="54635" y="173990"/>
                </a:lnTo>
                <a:lnTo>
                  <a:pt x="56603" y="175260"/>
                </a:lnTo>
                <a:close/>
              </a:path>
              <a:path w="1604009" h="200660">
                <a:moveTo>
                  <a:pt x="1551381" y="187960"/>
                </a:moveTo>
                <a:lnTo>
                  <a:pt x="1503387" y="187960"/>
                </a:lnTo>
                <a:lnTo>
                  <a:pt x="1508226" y="186690"/>
                </a:lnTo>
                <a:lnTo>
                  <a:pt x="1516748" y="186690"/>
                </a:lnTo>
                <a:lnTo>
                  <a:pt x="1521371" y="185420"/>
                </a:lnTo>
                <a:lnTo>
                  <a:pt x="1521066" y="185420"/>
                </a:lnTo>
                <a:lnTo>
                  <a:pt x="1525612" y="184150"/>
                </a:lnTo>
                <a:lnTo>
                  <a:pt x="1525308" y="184150"/>
                </a:lnTo>
                <a:lnTo>
                  <a:pt x="1529765" y="182880"/>
                </a:lnTo>
                <a:lnTo>
                  <a:pt x="1529461" y="182880"/>
                </a:lnTo>
                <a:lnTo>
                  <a:pt x="1533829" y="181610"/>
                </a:lnTo>
                <a:lnTo>
                  <a:pt x="1533537" y="181610"/>
                </a:lnTo>
                <a:lnTo>
                  <a:pt x="1537804" y="180340"/>
                </a:lnTo>
                <a:lnTo>
                  <a:pt x="1537512" y="180340"/>
                </a:lnTo>
                <a:lnTo>
                  <a:pt x="1541678" y="179070"/>
                </a:lnTo>
                <a:lnTo>
                  <a:pt x="1541399" y="179070"/>
                </a:lnTo>
                <a:lnTo>
                  <a:pt x="1545450" y="176530"/>
                </a:lnTo>
                <a:lnTo>
                  <a:pt x="1545183" y="176530"/>
                </a:lnTo>
                <a:lnTo>
                  <a:pt x="1549120" y="173990"/>
                </a:lnTo>
                <a:lnTo>
                  <a:pt x="1548853" y="175260"/>
                </a:lnTo>
                <a:lnTo>
                  <a:pt x="1569192" y="175260"/>
                </a:lnTo>
                <a:lnTo>
                  <a:pt x="1567370" y="176530"/>
                </a:lnTo>
                <a:lnTo>
                  <a:pt x="1563585" y="180340"/>
                </a:lnTo>
                <a:lnTo>
                  <a:pt x="1559648" y="182880"/>
                </a:lnTo>
                <a:lnTo>
                  <a:pt x="1555584" y="185420"/>
                </a:lnTo>
                <a:lnTo>
                  <a:pt x="1551381" y="187960"/>
                </a:lnTo>
                <a:close/>
              </a:path>
              <a:path w="1604009" h="200660">
                <a:moveTo>
                  <a:pt x="1503629" y="200660"/>
                </a:moveTo>
                <a:lnTo>
                  <a:pt x="100126" y="200660"/>
                </a:lnTo>
                <a:lnTo>
                  <a:pt x="95046" y="199390"/>
                </a:lnTo>
                <a:lnTo>
                  <a:pt x="1508709" y="199390"/>
                </a:lnTo>
                <a:lnTo>
                  <a:pt x="1503629" y="200660"/>
                </a:lnTo>
                <a:close/>
              </a:path>
            </a:pathLst>
          </a:custGeom>
          <a:solidFill>
            <a:srgbClr val="446C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49">
            <a:extLst>
              <a:ext uri="{FF2B5EF4-FFF2-40B4-BE49-F238E27FC236}">
                <a16:creationId xmlns:a16="http://schemas.microsoft.com/office/drawing/2014/main" id="{5372C8CD-F1E0-4D83-AD51-BC21A3C606CB}"/>
              </a:ext>
            </a:extLst>
          </p:cNvPr>
          <p:cNvSpPr/>
          <p:nvPr/>
        </p:nvSpPr>
        <p:spPr>
          <a:xfrm>
            <a:off x="10683587" y="4438488"/>
            <a:ext cx="0" cy="527685"/>
          </a:xfrm>
          <a:custGeom>
            <a:avLst/>
            <a:gdLst/>
            <a:ahLst/>
            <a:cxnLst/>
            <a:rect l="l" t="t" r="r" b="b"/>
            <a:pathLst>
              <a:path h="527685">
                <a:moveTo>
                  <a:pt x="0" y="0"/>
                </a:moveTo>
                <a:lnTo>
                  <a:pt x="0" y="527685"/>
                </a:lnTo>
              </a:path>
            </a:pathLst>
          </a:custGeom>
          <a:ln w="7620">
            <a:solidFill>
              <a:srgbClr val="5F95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50">
            <a:extLst>
              <a:ext uri="{FF2B5EF4-FFF2-40B4-BE49-F238E27FC236}">
                <a16:creationId xmlns:a16="http://schemas.microsoft.com/office/drawing/2014/main" id="{887BDB4C-61BA-4060-AAC9-47DCD2A1AB21}"/>
              </a:ext>
            </a:extLst>
          </p:cNvPr>
          <p:cNvSpPr txBox="1"/>
          <p:nvPr/>
        </p:nvSpPr>
        <p:spPr>
          <a:xfrm>
            <a:off x="9971117" y="2670648"/>
            <a:ext cx="12744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1470" marR="5080" indent="-319405">
              <a:lnSpc>
                <a:spcPct val="150000"/>
              </a:lnSpc>
              <a:spcBef>
                <a:spcPts val="100"/>
              </a:spcBef>
            </a:pPr>
            <a:r>
              <a:rPr sz="1200" dirty="0">
                <a:latin typeface="微软雅黑"/>
                <a:cs typeface="微软雅黑"/>
              </a:rPr>
              <a:t>用户通过</a:t>
            </a:r>
            <a:r>
              <a:rPr sz="1200" spc="-40" dirty="0">
                <a:latin typeface="微软雅黑"/>
                <a:cs typeface="微软雅黑"/>
              </a:rPr>
              <a:t>W</a:t>
            </a:r>
            <a:r>
              <a:rPr sz="1200" spc="-5" dirty="0">
                <a:latin typeface="微软雅黑"/>
                <a:cs typeface="微软雅黑"/>
              </a:rPr>
              <a:t>eb</a:t>
            </a:r>
            <a:r>
              <a:rPr sz="1200" dirty="0">
                <a:latin typeface="微软雅黑"/>
                <a:cs typeface="微软雅黑"/>
              </a:rPr>
              <a:t>访问 报表系统</a:t>
            </a:r>
            <a:endParaRPr sz="1200">
              <a:latin typeface="微软雅黑"/>
              <a:cs typeface="微软雅黑"/>
            </a:endParaRPr>
          </a:p>
        </p:txBody>
      </p:sp>
      <p:graphicFrame>
        <p:nvGraphicFramePr>
          <p:cNvPr id="139" name="object 51">
            <a:extLst>
              <a:ext uri="{FF2B5EF4-FFF2-40B4-BE49-F238E27FC236}">
                <a16:creationId xmlns:a16="http://schemas.microsoft.com/office/drawing/2014/main" id="{8BF3BADA-8FD6-4C29-A27D-B009B00890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37149"/>
              </p:ext>
            </p:extLst>
          </p:nvPr>
        </p:nvGraphicFramePr>
        <p:xfrm>
          <a:off x="5618191" y="3155789"/>
          <a:ext cx="5276215" cy="229431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52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440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6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8939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5F95E6"/>
                      </a:solidFill>
                      <a:prstDash val="solid"/>
                    </a:lnR>
                    <a:lnT w="12700">
                      <a:solidFill>
                        <a:srgbClr val="5F95E6"/>
                      </a:solidFill>
                      <a:prstDash val="solid"/>
                    </a:lnT>
                    <a:lnB w="12700">
                      <a:solidFill>
                        <a:srgbClr val="5F95E6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F95E6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913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5F95E6"/>
                      </a:solidFill>
                      <a:prstDash val="solid"/>
                    </a:lnR>
                    <a:lnT w="12700">
                      <a:solidFill>
                        <a:srgbClr val="5F95E6"/>
                      </a:solidFill>
                      <a:prstDash val="solid"/>
                    </a:lnT>
                    <a:lnB w="12700">
                      <a:solidFill>
                        <a:srgbClr val="5F95E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 marR="833119" algn="r">
                        <a:lnSpc>
                          <a:spcPct val="100000"/>
                        </a:lnSpc>
                        <a:spcBef>
                          <a:spcPts val="1385"/>
                        </a:spcBef>
                      </a:pPr>
                      <a:r>
                        <a:rPr sz="1200" dirty="0">
                          <a:latin typeface="微软雅黑"/>
                          <a:cs typeface="微软雅黑"/>
                        </a:rPr>
                        <a:t>交换机</a:t>
                      </a:r>
                    </a:p>
                    <a:p>
                      <a:pPr marL="971550">
                        <a:lnSpc>
                          <a:spcPts val="735"/>
                        </a:lnSpc>
                        <a:spcBef>
                          <a:spcPts val="320"/>
                        </a:spcBef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微软雅黑"/>
                          <a:cs typeface="微软雅黑"/>
                        </a:rPr>
                        <a:t>网络</a:t>
                      </a:r>
                      <a:endParaRPr sz="1200" dirty="0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lnL w="12700">
                      <a:solidFill>
                        <a:srgbClr val="5F95E6"/>
                      </a:solidFill>
                      <a:prstDash val="solid"/>
                    </a:lnL>
                    <a:lnR w="9525">
                      <a:solidFill>
                        <a:srgbClr val="5F95E6"/>
                      </a:solidFill>
                      <a:prstDash val="solid"/>
                    </a:lnR>
                    <a:lnB w="19050">
                      <a:solidFill>
                        <a:srgbClr val="5F95E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F95E6"/>
                      </a:solidFill>
                      <a:prstDash val="solid"/>
                    </a:lnL>
                    <a:lnB w="12700">
                      <a:solidFill>
                        <a:srgbClr val="5F95E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98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5F95E6"/>
                      </a:solidFill>
                      <a:prstDash val="solid"/>
                    </a:lnR>
                    <a:lnT w="12700">
                      <a:solidFill>
                        <a:srgbClr val="5F95E6"/>
                      </a:solidFill>
                      <a:prstDash val="solid"/>
                    </a:lnT>
                    <a:lnB w="12700">
                      <a:solidFill>
                        <a:srgbClr val="5F95E6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100" dirty="0">
                        <a:latin typeface="Times New Roman"/>
                        <a:cs typeface="Times New Roman"/>
                      </a:endParaRPr>
                    </a:p>
                    <a:p>
                      <a:pPr marR="480695" algn="r">
                        <a:lnSpc>
                          <a:spcPct val="100000"/>
                        </a:lnSpc>
                      </a:pPr>
                      <a:r>
                        <a:rPr lang="zh-CN" altLang="en-US" sz="1200" dirty="0">
                          <a:latin typeface="微软雅黑"/>
                          <a:cs typeface="微软雅黑"/>
                        </a:rPr>
                        <a:t>客流服务器</a:t>
                      </a:r>
                    </a:p>
                  </a:txBody>
                  <a:tcPr marL="0" marR="0" marT="0" marB="0">
                    <a:lnL w="12700">
                      <a:solidFill>
                        <a:srgbClr val="5F95E6"/>
                      </a:solidFill>
                      <a:prstDash val="solid"/>
                    </a:lnL>
                    <a:lnT w="19050">
                      <a:solidFill>
                        <a:srgbClr val="5F95E6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40" name="object 52">
            <a:extLst>
              <a:ext uri="{FF2B5EF4-FFF2-40B4-BE49-F238E27FC236}">
                <a16:creationId xmlns:a16="http://schemas.microsoft.com/office/drawing/2014/main" id="{79860622-5140-4144-83A7-FF4A6AE187B0}"/>
              </a:ext>
            </a:extLst>
          </p:cNvPr>
          <p:cNvSpPr/>
          <p:nvPr/>
        </p:nvSpPr>
        <p:spPr>
          <a:xfrm>
            <a:off x="10479370" y="4768943"/>
            <a:ext cx="449579" cy="60198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53">
            <a:extLst>
              <a:ext uri="{FF2B5EF4-FFF2-40B4-BE49-F238E27FC236}">
                <a16:creationId xmlns:a16="http://schemas.microsoft.com/office/drawing/2014/main" id="{E734B4CA-CFB9-45F8-88CC-046A64688553}"/>
              </a:ext>
            </a:extLst>
          </p:cNvPr>
          <p:cNvSpPr/>
          <p:nvPr/>
        </p:nvSpPr>
        <p:spPr>
          <a:xfrm>
            <a:off x="10832939" y="3333334"/>
            <a:ext cx="597407" cy="4526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54">
            <a:extLst>
              <a:ext uri="{FF2B5EF4-FFF2-40B4-BE49-F238E27FC236}">
                <a16:creationId xmlns:a16="http://schemas.microsoft.com/office/drawing/2014/main" id="{8FB0E6A4-5C8D-4CD5-B221-F3BB3F1FFE26}"/>
              </a:ext>
            </a:extLst>
          </p:cNvPr>
          <p:cNvSpPr/>
          <p:nvPr/>
        </p:nvSpPr>
        <p:spPr>
          <a:xfrm>
            <a:off x="9755470" y="3333334"/>
            <a:ext cx="597407" cy="4526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55">
            <a:extLst>
              <a:ext uri="{FF2B5EF4-FFF2-40B4-BE49-F238E27FC236}">
                <a16:creationId xmlns:a16="http://schemas.microsoft.com/office/drawing/2014/main" id="{C5FF7D19-1EF2-4590-9B87-E462A5B34F90}"/>
              </a:ext>
            </a:extLst>
          </p:cNvPr>
          <p:cNvSpPr/>
          <p:nvPr/>
        </p:nvSpPr>
        <p:spPr>
          <a:xfrm>
            <a:off x="680050" y="5160611"/>
            <a:ext cx="713231" cy="47548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56">
            <a:extLst>
              <a:ext uri="{FF2B5EF4-FFF2-40B4-BE49-F238E27FC236}">
                <a16:creationId xmlns:a16="http://schemas.microsoft.com/office/drawing/2014/main" id="{66787994-CBE7-4799-B340-5EA8B235A2E4}"/>
              </a:ext>
            </a:extLst>
          </p:cNvPr>
          <p:cNvSpPr/>
          <p:nvPr/>
        </p:nvSpPr>
        <p:spPr>
          <a:xfrm>
            <a:off x="1722466" y="5160611"/>
            <a:ext cx="713232" cy="47548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57">
            <a:extLst>
              <a:ext uri="{FF2B5EF4-FFF2-40B4-BE49-F238E27FC236}">
                <a16:creationId xmlns:a16="http://schemas.microsoft.com/office/drawing/2014/main" id="{B3B6CFDD-63B5-4EDB-820F-6B4C59DE9540}"/>
              </a:ext>
            </a:extLst>
          </p:cNvPr>
          <p:cNvSpPr/>
          <p:nvPr/>
        </p:nvSpPr>
        <p:spPr>
          <a:xfrm>
            <a:off x="3328763" y="5160611"/>
            <a:ext cx="713231" cy="47548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24">
            <a:extLst>
              <a:ext uri="{FF2B5EF4-FFF2-40B4-BE49-F238E27FC236}">
                <a16:creationId xmlns:a16="http://schemas.microsoft.com/office/drawing/2014/main" id="{3D7A7A97-4389-4AFE-BC70-6F23ECDDE522}"/>
              </a:ext>
            </a:extLst>
          </p:cNvPr>
          <p:cNvSpPr txBox="1"/>
          <p:nvPr/>
        </p:nvSpPr>
        <p:spPr>
          <a:xfrm>
            <a:off x="709642" y="2459014"/>
            <a:ext cx="13970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altLang="en-US" sz="1200" b="1" dirty="0">
                <a:solidFill>
                  <a:srgbClr val="00A1E9"/>
                </a:solidFill>
                <a:latin typeface="微软雅黑"/>
                <a:cs typeface="微软雅黑"/>
              </a:rPr>
              <a:t>半球</a:t>
            </a:r>
            <a:r>
              <a:rPr sz="1200" b="1" dirty="0" err="1">
                <a:solidFill>
                  <a:srgbClr val="00A1E9"/>
                </a:solidFill>
                <a:latin typeface="微软雅黑"/>
                <a:cs typeface="微软雅黑"/>
              </a:rPr>
              <a:t>客流</a:t>
            </a:r>
            <a:r>
              <a:rPr lang="zh-CN" altLang="en-US" sz="1200" b="1" dirty="0">
                <a:solidFill>
                  <a:srgbClr val="00A1E9"/>
                </a:solidFill>
                <a:latin typeface="微软雅黑"/>
                <a:cs typeface="微软雅黑"/>
              </a:rPr>
              <a:t>一体机</a:t>
            </a:r>
            <a:endParaRPr sz="1200" dirty="0">
              <a:latin typeface="微软雅黑"/>
              <a:cs typeface="微软雅黑"/>
            </a:endParaRPr>
          </a:p>
        </p:txBody>
      </p:sp>
      <p:pic>
        <p:nvPicPr>
          <p:cNvPr id="147" name="图片 146">
            <a:extLst>
              <a:ext uri="{FF2B5EF4-FFF2-40B4-BE49-F238E27FC236}">
                <a16:creationId xmlns:a16="http://schemas.microsoft.com/office/drawing/2014/main" id="{AACDD34F-0448-4309-8D7A-72D75A9E15D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42" y="2703516"/>
            <a:ext cx="688241" cy="688241"/>
          </a:xfrm>
          <a:prstGeom prst="rect">
            <a:avLst/>
          </a:prstGeom>
        </p:spPr>
      </p:pic>
      <p:pic>
        <p:nvPicPr>
          <p:cNvPr id="148" name="图片 147">
            <a:extLst>
              <a:ext uri="{FF2B5EF4-FFF2-40B4-BE49-F238E27FC236}">
                <a16:creationId xmlns:a16="http://schemas.microsoft.com/office/drawing/2014/main" id="{2025BA9A-0092-4E04-B36A-D451208CC23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779" y="2703516"/>
            <a:ext cx="688241" cy="688241"/>
          </a:xfrm>
          <a:prstGeom prst="rect">
            <a:avLst/>
          </a:prstGeom>
        </p:spPr>
      </p:pic>
      <p:pic>
        <p:nvPicPr>
          <p:cNvPr id="149" name="图片 148">
            <a:extLst>
              <a:ext uri="{FF2B5EF4-FFF2-40B4-BE49-F238E27FC236}">
                <a16:creationId xmlns:a16="http://schemas.microsoft.com/office/drawing/2014/main" id="{176A524E-CB74-4A1E-8607-1A498BA1E94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753" y="2703516"/>
            <a:ext cx="688241" cy="688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1219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文本框 47"/>
          <p:cNvSpPr txBox="1"/>
          <p:nvPr/>
        </p:nvSpPr>
        <p:spPr>
          <a:xfrm>
            <a:off x="536287" y="172245"/>
            <a:ext cx="3917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spc="600" dirty="0">
                <a:solidFill>
                  <a:srgbClr val="9F8C61"/>
                </a:solidFill>
                <a:cs typeface="+mn-ea"/>
                <a:sym typeface="+mn-lt"/>
              </a:rPr>
              <a:t>客流系统结构</a:t>
            </a:r>
            <a:endParaRPr lang="en-US" altLang="zh-CN" sz="2400" b="1" spc="600" dirty="0">
              <a:solidFill>
                <a:srgbClr val="9F8C61"/>
              </a:solidFill>
              <a:cs typeface="+mn-ea"/>
              <a:sym typeface="+mn-lt"/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277E2E67-2454-4672-A5CA-13B59E320E9B}"/>
              </a:ext>
            </a:extLst>
          </p:cNvPr>
          <p:cNvSpPr txBox="1"/>
          <p:nvPr/>
        </p:nvSpPr>
        <p:spPr>
          <a:xfrm>
            <a:off x="2918355" y="328781"/>
            <a:ext cx="365564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cap="all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</a:rPr>
              <a:t>Passenger flow system structure</a:t>
            </a:r>
            <a:endParaRPr lang="zh-CN" altLang="en-US" sz="1400" cap="all" spc="3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90" name="文本框 89">
            <a:extLst>
              <a:ext uri="{FF2B5EF4-FFF2-40B4-BE49-F238E27FC236}">
                <a16:creationId xmlns:a16="http://schemas.microsoft.com/office/drawing/2014/main" id="{906E045F-58AE-4610-A6EE-06EFB07FE1B8}"/>
              </a:ext>
            </a:extLst>
          </p:cNvPr>
          <p:cNvSpPr txBox="1"/>
          <p:nvPr/>
        </p:nvSpPr>
        <p:spPr>
          <a:xfrm>
            <a:off x="1322416" y="1162453"/>
            <a:ext cx="101296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无线网络传输：</a:t>
            </a:r>
            <a:r>
              <a:rPr lang="zh-CN" altLang="en-US" sz="1800" dirty="0">
                <a:solidFill>
                  <a:srgbClr val="9F8C61"/>
                </a:solidFill>
                <a:latin typeface="微软雅黑"/>
                <a:cs typeface="微软雅黑"/>
              </a:rPr>
              <a:t>在无网络条件下可以就近的电源供电，数据通过</a:t>
            </a:r>
            <a:r>
              <a:rPr lang="en-US" altLang="zh-CN" sz="1800" b="1" dirty="0">
                <a:solidFill>
                  <a:srgbClr val="9F8C61"/>
                </a:solidFill>
                <a:latin typeface="微软雅黑"/>
                <a:cs typeface="微软雅黑"/>
              </a:rPr>
              <a:t>4G/</a:t>
            </a:r>
            <a:r>
              <a:rPr lang="en-US" altLang="zh-CN" sz="1800" b="1" dirty="0" err="1">
                <a:solidFill>
                  <a:srgbClr val="9F8C61"/>
                </a:solidFill>
                <a:latin typeface="微软雅黑"/>
                <a:cs typeface="微软雅黑"/>
              </a:rPr>
              <a:t>WiFi</a:t>
            </a:r>
            <a:r>
              <a:rPr lang="zh-CN" altLang="en-US" sz="1800" dirty="0">
                <a:solidFill>
                  <a:srgbClr val="9F8C61"/>
                </a:solidFill>
                <a:latin typeface="微软雅黑"/>
                <a:cs typeface="微软雅黑"/>
              </a:rPr>
              <a:t>传输的方式上传至服务器</a:t>
            </a:r>
          </a:p>
        </p:txBody>
      </p:sp>
      <p:sp>
        <p:nvSpPr>
          <p:cNvPr id="60" name="矩形: 圆角 59">
            <a:extLst>
              <a:ext uri="{FF2B5EF4-FFF2-40B4-BE49-F238E27FC236}">
                <a16:creationId xmlns:a16="http://schemas.microsoft.com/office/drawing/2014/main" id="{F556EEC9-2283-4CEB-9856-0AAF66DCB1EE}"/>
              </a:ext>
            </a:extLst>
          </p:cNvPr>
          <p:cNvSpPr/>
          <p:nvPr/>
        </p:nvSpPr>
        <p:spPr>
          <a:xfrm>
            <a:off x="5064369" y="2019719"/>
            <a:ext cx="2243455" cy="136721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矩形: 圆角 60">
            <a:extLst>
              <a:ext uri="{FF2B5EF4-FFF2-40B4-BE49-F238E27FC236}">
                <a16:creationId xmlns:a16="http://schemas.microsoft.com/office/drawing/2014/main" id="{103B3F58-586C-4935-88DF-7223FF374733}"/>
              </a:ext>
            </a:extLst>
          </p:cNvPr>
          <p:cNvSpPr/>
          <p:nvPr/>
        </p:nvSpPr>
        <p:spPr>
          <a:xfrm>
            <a:off x="723482" y="3730525"/>
            <a:ext cx="2539183" cy="134115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object 4">
            <a:extLst>
              <a:ext uri="{FF2B5EF4-FFF2-40B4-BE49-F238E27FC236}">
                <a16:creationId xmlns:a16="http://schemas.microsoft.com/office/drawing/2014/main" id="{4EB1835F-1B4A-489A-84E4-1D8C9A785F0C}"/>
              </a:ext>
            </a:extLst>
          </p:cNvPr>
          <p:cNvSpPr/>
          <p:nvPr/>
        </p:nvSpPr>
        <p:spPr>
          <a:xfrm>
            <a:off x="807637" y="3948648"/>
            <a:ext cx="811833" cy="89963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5">
            <a:extLst>
              <a:ext uri="{FF2B5EF4-FFF2-40B4-BE49-F238E27FC236}">
                <a16:creationId xmlns:a16="http://schemas.microsoft.com/office/drawing/2014/main" id="{C919C02F-40E2-4CA7-AA9C-D5F86CBB2EEB}"/>
              </a:ext>
            </a:extLst>
          </p:cNvPr>
          <p:cNvSpPr txBox="1"/>
          <p:nvPr/>
        </p:nvSpPr>
        <p:spPr>
          <a:xfrm>
            <a:off x="1446973" y="5276823"/>
            <a:ext cx="10922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cs typeface="微软雅黑"/>
              </a:rPr>
              <a:t>电源适配器供电</a:t>
            </a:r>
          </a:p>
        </p:txBody>
      </p:sp>
      <p:sp>
        <p:nvSpPr>
          <p:cNvPr id="64" name="object 7">
            <a:extLst>
              <a:ext uri="{FF2B5EF4-FFF2-40B4-BE49-F238E27FC236}">
                <a16:creationId xmlns:a16="http://schemas.microsoft.com/office/drawing/2014/main" id="{6270E255-6707-40D1-AA82-AADDF9033A2A}"/>
              </a:ext>
            </a:extLst>
          </p:cNvPr>
          <p:cNvSpPr txBox="1"/>
          <p:nvPr/>
        </p:nvSpPr>
        <p:spPr>
          <a:xfrm>
            <a:off x="5749290" y="3386935"/>
            <a:ext cx="926544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cs typeface="微软雅黑"/>
              </a:rPr>
              <a:t>路由器WiFi</a:t>
            </a:r>
          </a:p>
        </p:txBody>
      </p:sp>
      <p:sp>
        <p:nvSpPr>
          <p:cNvPr id="65" name="object 8">
            <a:extLst>
              <a:ext uri="{FF2B5EF4-FFF2-40B4-BE49-F238E27FC236}">
                <a16:creationId xmlns:a16="http://schemas.microsoft.com/office/drawing/2014/main" id="{A7014481-FD21-498B-B899-101F29166262}"/>
              </a:ext>
            </a:extLst>
          </p:cNvPr>
          <p:cNvSpPr/>
          <p:nvPr/>
        </p:nvSpPr>
        <p:spPr>
          <a:xfrm rot="20711513">
            <a:off x="3005542" y="3146041"/>
            <a:ext cx="2243455" cy="436245"/>
          </a:xfrm>
          <a:custGeom>
            <a:avLst/>
            <a:gdLst/>
            <a:ahLst/>
            <a:cxnLst/>
            <a:rect l="l" t="t" r="r" b="b"/>
            <a:pathLst>
              <a:path w="2243454" h="436244">
                <a:moveTo>
                  <a:pt x="1422" y="436118"/>
                </a:moveTo>
                <a:lnTo>
                  <a:pt x="0" y="428625"/>
                </a:lnTo>
                <a:lnTo>
                  <a:pt x="2241550" y="0"/>
                </a:lnTo>
                <a:lnTo>
                  <a:pt x="2242972" y="7493"/>
                </a:lnTo>
                <a:lnTo>
                  <a:pt x="1422" y="436118"/>
                </a:lnTo>
                <a:close/>
              </a:path>
            </a:pathLst>
          </a:custGeom>
          <a:solidFill>
            <a:srgbClr val="F087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9">
            <a:extLst>
              <a:ext uri="{FF2B5EF4-FFF2-40B4-BE49-F238E27FC236}">
                <a16:creationId xmlns:a16="http://schemas.microsoft.com/office/drawing/2014/main" id="{FD40D1F4-5880-45E6-87BE-338AEB6BE986}"/>
              </a:ext>
            </a:extLst>
          </p:cNvPr>
          <p:cNvSpPr/>
          <p:nvPr/>
        </p:nvSpPr>
        <p:spPr>
          <a:xfrm>
            <a:off x="3255099" y="4888127"/>
            <a:ext cx="5215890" cy="325755"/>
          </a:xfrm>
          <a:custGeom>
            <a:avLst/>
            <a:gdLst/>
            <a:ahLst/>
            <a:cxnLst/>
            <a:rect l="l" t="t" r="r" b="b"/>
            <a:pathLst>
              <a:path w="5215890" h="325754">
                <a:moveTo>
                  <a:pt x="5215019" y="325436"/>
                </a:moveTo>
                <a:lnTo>
                  <a:pt x="0" y="10799"/>
                </a:lnTo>
                <a:lnTo>
                  <a:pt x="828" y="0"/>
                </a:lnTo>
                <a:lnTo>
                  <a:pt x="5215847" y="314637"/>
                </a:lnTo>
                <a:lnTo>
                  <a:pt x="5215019" y="325436"/>
                </a:lnTo>
                <a:close/>
              </a:path>
            </a:pathLst>
          </a:custGeom>
          <a:solidFill>
            <a:srgbClr val="F087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10">
            <a:extLst>
              <a:ext uri="{FF2B5EF4-FFF2-40B4-BE49-F238E27FC236}">
                <a16:creationId xmlns:a16="http://schemas.microsoft.com/office/drawing/2014/main" id="{14B0128A-6D25-4BA2-BB4C-DDD357E2277C}"/>
              </a:ext>
            </a:extLst>
          </p:cNvPr>
          <p:cNvSpPr/>
          <p:nvPr/>
        </p:nvSpPr>
        <p:spPr>
          <a:xfrm>
            <a:off x="6722656" y="3000297"/>
            <a:ext cx="1633855" cy="1558925"/>
          </a:xfrm>
          <a:custGeom>
            <a:avLst/>
            <a:gdLst/>
            <a:ahLst/>
            <a:cxnLst/>
            <a:rect l="l" t="t" r="r" b="b"/>
            <a:pathLst>
              <a:path w="1633854" h="1558925">
                <a:moveTo>
                  <a:pt x="1628139" y="1558721"/>
                </a:moveTo>
                <a:lnTo>
                  <a:pt x="0" y="5511"/>
                </a:lnTo>
                <a:lnTo>
                  <a:pt x="5257" y="0"/>
                </a:lnTo>
                <a:lnTo>
                  <a:pt x="1633397" y="1553210"/>
                </a:lnTo>
                <a:lnTo>
                  <a:pt x="1628139" y="1558721"/>
                </a:lnTo>
                <a:close/>
              </a:path>
            </a:pathLst>
          </a:custGeom>
          <a:solidFill>
            <a:srgbClr val="FFB9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11">
            <a:extLst>
              <a:ext uri="{FF2B5EF4-FFF2-40B4-BE49-F238E27FC236}">
                <a16:creationId xmlns:a16="http://schemas.microsoft.com/office/drawing/2014/main" id="{B9452737-C975-411B-8169-791BB4BE6C6F}"/>
              </a:ext>
            </a:extLst>
          </p:cNvPr>
          <p:cNvSpPr txBox="1"/>
          <p:nvPr/>
        </p:nvSpPr>
        <p:spPr>
          <a:xfrm>
            <a:off x="9450636" y="6153693"/>
            <a:ext cx="143446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cs typeface="微软雅黑"/>
              </a:rPr>
              <a:t>客流服务器</a:t>
            </a:r>
            <a:endParaRPr sz="1200" b="1" dirty="0">
              <a:solidFill>
                <a:schemeClr val="tx1">
                  <a:lumMod val="75000"/>
                  <a:lumOff val="25000"/>
                </a:schemeClr>
              </a:solidFill>
              <a:latin typeface="微软雅黑"/>
              <a:cs typeface="微软雅黑"/>
            </a:endParaRPr>
          </a:p>
        </p:txBody>
      </p:sp>
      <p:sp>
        <p:nvSpPr>
          <p:cNvPr id="69" name="object 12">
            <a:extLst>
              <a:ext uri="{FF2B5EF4-FFF2-40B4-BE49-F238E27FC236}">
                <a16:creationId xmlns:a16="http://schemas.microsoft.com/office/drawing/2014/main" id="{49B3EB10-19F8-43DC-B40B-267943132FD6}"/>
              </a:ext>
            </a:extLst>
          </p:cNvPr>
          <p:cNvSpPr/>
          <p:nvPr/>
        </p:nvSpPr>
        <p:spPr>
          <a:xfrm>
            <a:off x="8371331" y="2831221"/>
            <a:ext cx="3063239" cy="32049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18">
            <a:extLst>
              <a:ext uri="{FF2B5EF4-FFF2-40B4-BE49-F238E27FC236}">
                <a16:creationId xmlns:a16="http://schemas.microsoft.com/office/drawing/2014/main" id="{9ACC8736-97DF-43B6-A868-54718DEBF1ED}"/>
              </a:ext>
            </a:extLst>
          </p:cNvPr>
          <p:cNvSpPr txBox="1"/>
          <p:nvPr/>
        </p:nvSpPr>
        <p:spPr>
          <a:xfrm>
            <a:off x="5333370" y="5100698"/>
            <a:ext cx="83756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cs typeface="微软雅黑"/>
              </a:rPr>
              <a:t>4G物联网卡</a:t>
            </a:r>
            <a:endParaRPr sz="1200" b="1" dirty="0">
              <a:solidFill>
                <a:schemeClr val="tx1">
                  <a:lumMod val="75000"/>
                  <a:lumOff val="25000"/>
                </a:schemeClr>
              </a:solidFill>
              <a:latin typeface="微软雅黑"/>
              <a:cs typeface="微软雅黑"/>
            </a:endParaRPr>
          </a:p>
        </p:txBody>
      </p:sp>
      <p:sp>
        <p:nvSpPr>
          <p:cNvPr id="71" name="object 6">
            <a:extLst>
              <a:ext uri="{FF2B5EF4-FFF2-40B4-BE49-F238E27FC236}">
                <a16:creationId xmlns:a16="http://schemas.microsoft.com/office/drawing/2014/main" id="{9EF44D1C-1839-41C2-88A1-9A88922040CB}"/>
              </a:ext>
            </a:extLst>
          </p:cNvPr>
          <p:cNvSpPr/>
          <p:nvPr/>
        </p:nvSpPr>
        <p:spPr>
          <a:xfrm>
            <a:off x="5267490" y="2138359"/>
            <a:ext cx="1877567" cy="116433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2" name="图片 71">
            <a:extLst>
              <a:ext uri="{FF2B5EF4-FFF2-40B4-BE49-F238E27FC236}">
                <a16:creationId xmlns:a16="http://schemas.microsoft.com/office/drawing/2014/main" id="{6AFAF044-530E-498E-834B-0FA94DC4F8C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73884" y="3401620"/>
            <a:ext cx="1980873" cy="1980873"/>
          </a:xfrm>
          <a:custGeom>
            <a:avLst/>
            <a:gdLst>
              <a:gd name="connsiteX0" fmla="*/ 0 w 3385443"/>
              <a:gd name="connsiteY0" fmla="*/ 0 h 2258484"/>
              <a:gd name="connsiteX1" fmla="*/ 3385443 w 3385443"/>
              <a:gd name="connsiteY1" fmla="*/ 0 h 2258484"/>
              <a:gd name="connsiteX2" fmla="*/ 3385443 w 3385443"/>
              <a:gd name="connsiteY2" fmla="*/ 2258484 h 2258484"/>
              <a:gd name="connsiteX3" fmla="*/ 0 w 3385443"/>
              <a:gd name="connsiteY3" fmla="*/ 2258484 h 2258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85443" h="2258484">
                <a:moveTo>
                  <a:pt x="0" y="0"/>
                </a:moveTo>
                <a:lnTo>
                  <a:pt x="3385443" y="0"/>
                </a:lnTo>
                <a:lnTo>
                  <a:pt x="3385443" y="2258484"/>
                </a:lnTo>
                <a:lnTo>
                  <a:pt x="0" y="2258484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525425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文本框 47"/>
          <p:cNvSpPr txBox="1"/>
          <p:nvPr/>
        </p:nvSpPr>
        <p:spPr>
          <a:xfrm>
            <a:off x="536287" y="172245"/>
            <a:ext cx="2613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spc="600" dirty="0">
                <a:solidFill>
                  <a:srgbClr val="9F8C61"/>
                </a:solidFill>
                <a:cs typeface="+mn-ea"/>
                <a:sym typeface="+mn-lt"/>
              </a:rPr>
              <a:t>默认大屏页面</a:t>
            </a:r>
            <a:endParaRPr lang="en-US" altLang="zh-CN" sz="2400" b="1" spc="600" dirty="0">
              <a:solidFill>
                <a:srgbClr val="9F8C61"/>
              </a:solidFill>
              <a:cs typeface="+mn-ea"/>
              <a:sym typeface="+mn-lt"/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277E2E67-2454-4672-A5CA-13B59E320E9B}"/>
              </a:ext>
            </a:extLst>
          </p:cNvPr>
          <p:cNvSpPr txBox="1"/>
          <p:nvPr/>
        </p:nvSpPr>
        <p:spPr>
          <a:xfrm>
            <a:off x="3255100" y="336672"/>
            <a:ext cx="24260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cap="all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</a:rPr>
              <a:t>Default large screen page</a:t>
            </a:r>
            <a:endParaRPr lang="zh-CN" altLang="en-US" sz="1400" cap="all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886D6CBB-0F46-43D9-8AA6-A1E040A0F4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410" y="1095575"/>
            <a:ext cx="9401175" cy="4869949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9959D020-22FF-468B-B8D2-CB65655AD245}"/>
              </a:ext>
            </a:extLst>
          </p:cNvPr>
          <p:cNvSpPr txBox="1"/>
          <p:nvPr/>
        </p:nvSpPr>
        <p:spPr>
          <a:xfrm>
            <a:off x="5030643" y="6103994"/>
            <a:ext cx="2130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电脑端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液晶显示器</a:t>
            </a:r>
          </a:p>
        </p:txBody>
      </p:sp>
    </p:spTree>
    <p:extLst>
      <p:ext uri="{BB962C8B-B14F-4D97-AF65-F5344CB8AC3E}">
        <p14:creationId xmlns:p14="http://schemas.microsoft.com/office/powerpoint/2010/main" val="225757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文本框 47"/>
          <p:cNvSpPr txBox="1"/>
          <p:nvPr/>
        </p:nvSpPr>
        <p:spPr>
          <a:xfrm>
            <a:off x="536287" y="172245"/>
            <a:ext cx="2613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spc="600" dirty="0">
                <a:solidFill>
                  <a:srgbClr val="9F8C61"/>
                </a:solidFill>
                <a:cs typeface="+mn-ea"/>
                <a:sym typeface="+mn-lt"/>
              </a:rPr>
              <a:t>默认大屏页面</a:t>
            </a:r>
            <a:endParaRPr lang="en-US" altLang="zh-CN" sz="2400" b="1" spc="600" dirty="0">
              <a:solidFill>
                <a:srgbClr val="9F8C61"/>
              </a:solidFill>
              <a:cs typeface="+mn-ea"/>
              <a:sym typeface="+mn-lt"/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277E2E67-2454-4672-A5CA-13B59E320E9B}"/>
              </a:ext>
            </a:extLst>
          </p:cNvPr>
          <p:cNvSpPr txBox="1"/>
          <p:nvPr/>
        </p:nvSpPr>
        <p:spPr>
          <a:xfrm>
            <a:off x="3255100" y="336672"/>
            <a:ext cx="24260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cap="all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</a:rPr>
              <a:t>Default large screen page</a:t>
            </a:r>
            <a:endParaRPr lang="zh-CN" altLang="en-US" sz="1400" cap="all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C0D702C6-9B28-498D-AF84-79558B6237EA}"/>
              </a:ext>
            </a:extLst>
          </p:cNvPr>
          <p:cNvSpPr txBox="1"/>
          <p:nvPr/>
        </p:nvSpPr>
        <p:spPr>
          <a:xfrm>
            <a:off x="5030643" y="6103994"/>
            <a:ext cx="2592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手机端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竖屏液晶显示器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B30D1A02-3E8C-43B7-B40B-E186C34AFD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2137" y="1090612"/>
            <a:ext cx="2683246" cy="48768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47A439B-FA45-414E-A10F-69D90EB337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393" y="1090612"/>
            <a:ext cx="2683246" cy="48768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F053240E-441E-484D-9998-9BD78C4DEE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2212" y="1090612"/>
            <a:ext cx="2683246" cy="487679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9BE305B5-B57A-4A5C-B826-365D54C9F8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102" y="1090613"/>
            <a:ext cx="2683246" cy="4876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200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文本框 47"/>
          <p:cNvSpPr txBox="1"/>
          <p:nvPr/>
        </p:nvSpPr>
        <p:spPr>
          <a:xfrm>
            <a:off x="536287" y="172245"/>
            <a:ext cx="2613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spc="600" dirty="0">
                <a:solidFill>
                  <a:srgbClr val="9F8C61"/>
                </a:solidFill>
                <a:cs typeface="+mn-ea"/>
                <a:sym typeface="+mn-lt"/>
              </a:rPr>
              <a:t>默认大屏页面</a:t>
            </a:r>
            <a:endParaRPr lang="en-US" altLang="zh-CN" sz="2400" b="1" spc="600" dirty="0">
              <a:solidFill>
                <a:srgbClr val="9F8C61"/>
              </a:solidFill>
              <a:cs typeface="+mn-ea"/>
              <a:sym typeface="+mn-lt"/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277E2E67-2454-4672-A5CA-13B59E320E9B}"/>
              </a:ext>
            </a:extLst>
          </p:cNvPr>
          <p:cNvSpPr txBox="1"/>
          <p:nvPr/>
        </p:nvSpPr>
        <p:spPr>
          <a:xfrm>
            <a:off x="3255100" y="336672"/>
            <a:ext cx="24260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cap="all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</a:rPr>
              <a:t>Default large screen page</a:t>
            </a:r>
            <a:endParaRPr lang="zh-CN" altLang="en-US" sz="1400" cap="all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52905114-022F-47EE-979F-3FD76617EE2E}"/>
              </a:ext>
            </a:extLst>
          </p:cNvPr>
          <p:cNvSpPr txBox="1"/>
          <p:nvPr/>
        </p:nvSpPr>
        <p:spPr>
          <a:xfrm>
            <a:off x="4559172" y="6129767"/>
            <a:ext cx="26837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LED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屏（内容可自定义）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9A3B277B-93D9-460F-B642-B5DE5A814C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2400" y="1021672"/>
            <a:ext cx="4194903" cy="249120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1D16A47-1A13-483B-9ECC-558667C852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1046" y="3645762"/>
            <a:ext cx="4194903" cy="235111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C0B569D0-5A78-4DA4-A616-1D28E911D0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2400" y="3645763"/>
            <a:ext cx="4194903" cy="235111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846240F9-573F-4E53-A451-925AB8FFDA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1045" y="997428"/>
            <a:ext cx="4194903" cy="249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1541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文本框 47"/>
          <p:cNvSpPr txBox="1"/>
          <p:nvPr/>
        </p:nvSpPr>
        <p:spPr>
          <a:xfrm>
            <a:off x="536287" y="172245"/>
            <a:ext cx="3036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400" b="1" dirty="0">
                <a:solidFill>
                  <a:srgbClr val="9F8C61"/>
                </a:solidFill>
                <a:cs typeface="+mn-ea"/>
                <a:sym typeface="+mn-lt"/>
              </a:rPr>
              <a:t>定制大屏页面</a:t>
            </a:r>
            <a:r>
              <a:rPr lang="en-US" altLang="zh-CN" sz="2400" b="1" dirty="0">
                <a:solidFill>
                  <a:srgbClr val="9F8C61"/>
                </a:solidFill>
                <a:cs typeface="+mn-ea"/>
                <a:sym typeface="+mn-lt"/>
              </a:rPr>
              <a:t>(</a:t>
            </a:r>
            <a:r>
              <a:rPr lang="zh-CN" altLang="en-US" sz="2400" b="1" dirty="0">
                <a:solidFill>
                  <a:srgbClr val="9F8C61"/>
                </a:solidFill>
                <a:cs typeface="+mn-ea"/>
                <a:sym typeface="+mn-lt"/>
              </a:rPr>
              <a:t>部分</a:t>
            </a:r>
            <a:r>
              <a:rPr lang="en-US" altLang="zh-CN" sz="2400" b="1" dirty="0">
                <a:solidFill>
                  <a:srgbClr val="9F8C61"/>
                </a:solidFill>
                <a:cs typeface="+mn-ea"/>
                <a:sym typeface="+mn-lt"/>
              </a:rPr>
              <a:t>)</a:t>
            </a:r>
            <a:endParaRPr lang="zh-CN" altLang="en-US" sz="2400" b="1" dirty="0">
              <a:solidFill>
                <a:srgbClr val="9F8C61"/>
              </a:solidFill>
              <a:cs typeface="+mn-ea"/>
              <a:sym typeface="+mn-lt"/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277E2E67-2454-4672-A5CA-13B59E320E9B}"/>
              </a:ext>
            </a:extLst>
          </p:cNvPr>
          <p:cNvSpPr txBox="1"/>
          <p:nvPr/>
        </p:nvSpPr>
        <p:spPr>
          <a:xfrm>
            <a:off x="3754633" y="326133"/>
            <a:ext cx="30366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cap="all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</a:rPr>
              <a:t>Customized large screen page</a:t>
            </a:r>
            <a:endParaRPr lang="zh-CN" altLang="en-US" sz="1400" cap="all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1E4807F-D362-438A-A5D6-943E3BE51A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382" y="3952506"/>
            <a:ext cx="5303859" cy="273529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63D7337-73AE-4147-BC02-E3E9E2330FE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698" y="3976298"/>
            <a:ext cx="5474527" cy="268770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A7B1669-859C-4B51-87B2-C82C2D0382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456" y="1143184"/>
            <a:ext cx="5461326" cy="268770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67E666C-C946-4D75-92F7-6537CA6EB9F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381" y="1143184"/>
            <a:ext cx="5303860" cy="2687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4995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文本框 47"/>
          <p:cNvSpPr txBox="1"/>
          <p:nvPr/>
        </p:nvSpPr>
        <p:spPr>
          <a:xfrm>
            <a:off x="536287" y="172245"/>
            <a:ext cx="3036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400" b="1" dirty="0">
                <a:solidFill>
                  <a:srgbClr val="9F8C61"/>
                </a:solidFill>
                <a:cs typeface="+mn-ea"/>
                <a:sym typeface="+mn-lt"/>
              </a:rPr>
              <a:t>定制大屏页面</a:t>
            </a:r>
            <a:r>
              <a:rPr lang="en-US" altLang="zh-CN" sz="2400" b="1" dirty="0">
                <a:solidFill>
                  <a:srgbClr val="9F8C61"/>
                </a:solidFill>
                <a:cs typeface="+mn-ea"/>
                <a:sym typeface="+mn-lt"/>
              </a:rPr>
              <a:t>(</a:t>
            </a:r>
            <a:r>
              <a:rPr lang="zh-CN" altLang="en-US" sz="2400" b="1" dirty="0">
                <a:solidFill>
                  <a:srgbClr val="9F8C61"/>
                </a:solidFill>
                <a:cs typeface="+mn-ea"/>
                <a:sym typeface="+mn-lt"/>
              </a:rPr>
              <a:t>部分</a:t>
            </a:r>
            <a:r>
              <a:rPr lang="en-US" altLang="zh-CN" sz="2400" b="1" dirty="0">
                <a:solidFill>
                  <a:srgbClr val="9F8C61"/>
                </a:solidFill>
                <a:cs typeface="+mn-ea"/>
                <a:sym typeface="+mn-lt"/>
              </a:rPr>
              <a:t>)</a:t>
            </a:r>
            <a:endParaRPr lang="zh-CN" altLang="en-US" sz="2400" b="1" dirty="0">
              <a:solidFill>
                <a:srgbClr val="9F8C61"/>
              </a:solidFill>
              <a:cs typeface="+mn-ea"/>
              <a:sym typeface="+mn-lt"/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277E2E67-2454-4672-A5CA-13B59E320E9B}"/>
              </a:ext>
            </a:extLst>
          </p:cNvPr>
          <p:cNvSpPr txBox="1"/>
          <p:nvPr/>
        </p:nvSpPr>
        <p:spPr>
          <a:xfrm>
            <a:off x="3754633" y="326133"/>
            <a:ext cx="30366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cap="all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</a:rPr>
              <a:t>Customized large screen page</a:t>
            </a:r>
            <a:endParaRPr lang="zh-CN" altLang="en-US" sz="1400" cap="all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0E93E590-5246-4566-B400-BF6AD6E8A5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23" y="1057842"/>
            <a:ext cx="5436867" cy="268770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D93CBFAD-2FA7-432E-B7F5-8C9CAE8DD2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310" y="1057842"/>
            <a:ext cx="5436867" cy="268770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266C3281-0E86-4441-BCBD-D3FD4DF604A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310" y="3954733"/>
            <a:ext cx="5436867" cy="268770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FB2B3BA-9E67-4506-86E9-9E7946ECDD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22" y="3954734"/>
            <a:ext cx="5436867" cy="2687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4136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文本框 47"/>
          <p:cNvSpPr txBox="1"/>
          <p:nvPr/>
        </p:nvSpPr>
        <p:spPr>
          <a:xfrm>
            <a:off x="536287" y="172245"/>
            <a:ext cx="3036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400" b="1" dirty="0">
                <a:solidFill>
                  <a:srgbClr val="9F8C61"/>
                </a:solidFill>
                <a:cs typeface="+mn-ea"/>
                <a:sym typeface="+mn-lt"/>
              </a:rPr>
              <a:t>定制大屏页面</a:t>
            </a:r>
            <a:r>
              <a:rPr lang="en-US" altLang="zh-CN" sz="2400" b="1" dirty="0">
                <a:solidFill>
                  <a:srgbClr val="9F8C61"/>
                </a:solidFill>
                <a:cs typeface="+mn-ea"/>
                <a:sym typeface="+mn-lt"/>
              </a:rPr>
              <a:t>(</a:t>
            </a:r>
            <a:r>
              <a:rPr lang="zh-CN" altLang="en-US" sz="2400" b="1" dirty="0">
                <a:solidFill>
                  <a:srgbClr val="9F8C61"/>
                </a:solidFill>
                <a:cs typeface="+mn-ea"/>
                <a:sym typeface="+mn-lt"/>
              </a:rPr>
              <a:t>部分</a:t>
            </a:r>
            <a:r>
              <a:rPr lang="en-US" altLang="zh-CN" sz="2400" b="1" dirty="0">
                <a:solidFill>
                  <a:srgbClr val="9F8C61"/>
                </a:solidFill>
                <a:cs typeface="+mn-ea"/>
                <a:sym typeface="+mn-lt"/>
              </a:rPr>
              <a:t>)</a:t>
            </a:r>
            <a:endParaRPr lang="zh-CN" altLang="en-US" sz="2400" b="1" dirty="0">
              <a:solidFill>
                <a:srgbClr val="9F8C61"/>
              </a:solidFill>
              <a:cs typeface="+mn-ea"/>
              <a:sym typeface="+mn-lt"/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277E2E67-2454-4672-A5CA-13B59E320E9B}"/>
              </a:ext>
            </a:extLst>
          </p:cNvPr>
          <p:cNvSpPr txBox="1"/>
          <p:nvPr/>
        </p:nvSpPr>
        <p:spPr>
          <a:xfrm>
            <a:off x="3754633" y="326133"/>
            <a:ext cx="30366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cap="all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</a:rPr>
              <a:t>Customized large screen page</a:t>
            </a:r>
            <a:endParaRPr lang="zh-CN" altLang="en-US" sz="1400" cap="all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BF91CD25-FBE4-4322-8592-8A631E117E5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613" y="1181101"/>
            <a:ext cx="5111653" cy="252920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1B9F302-D603-4427-998D-41201852D7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181101"/>
            <a:ext cx="5111654" cy="252920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EED586C8-79A3-4935-AAD0-4525F69003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612" y="3949719"/>
            <a:ext cx="5111653" cy="254053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2E6B20E-7506-49C6-9985-5C0F6649474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949719"/>
            <a:ext cx="5111652" cy="2540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6153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图片 87">
            <a:extLst>
              <a:ext uri="{FF2B5EF4-FFF2-40B4-BE49-F238E27FC236}">
                <a16:creationId xmlns:a16="http://schemas.microsoft.com/office/drawing/2014/main" id="{0B24F8EE-4C40-4595-9B74-B95C91A6B34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9619" y="1660374"/>
            <a:ext cx="6108084" cy="3186456"/>
          </a:xfrm>
          <a:prstGeom prst="rect">
            <a:avLst/>
          </a:prstGeom>
        </p:spPr>
      </p:pic>
      <p:sp>
        <p:nvSpPr>
          <p:cNvPr id="89" name="文本框 88">
            <a:extLst>
              <a:ext uri="{FF2B5EF4-FFF2-40B4-BE49-F238E27FC236}">
                <a16:creationId xmlns:a16="http://schemas.microsoft.com/office/drawing/2014/main" id="{8BB166D7-BC67-4085-9663-A5B9C7CB4870}"/>
              </a:ext>
            </a:extLst>
          </p:cNvPr>
          <p:cNvSpPr txBox="1"/>
          <p:nvPr/>
        </p:nvSpPr>
        <p:spPr>
          <a:xfrm>
            <a:off x="4530930" y="2930436"/>
            <a:ext cx="3885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600" b="1" dirty="0">
                <a:effectLst>
                  <a:outerShdw blurRad="50800" dist="38100" dir="8100000" algn="tr" rotWithShape="0">
                    <a:schemeClr val="bg1">
                      <a:alpha val="40000"/>
                    </a:schemeClr>
                  </a:outerShdw>
                </a:effectLst>
                <a:cs typeface="+mn-ea"/>
                <a:sym typeface="+mn-lt"/>
              </a:rPr>
              <a:t>安装施工</a:t>
            </a:r>
            <a:endParaRPr lang="en-US" altLang="zh-CN" sz="3600" b="1" dirty="0">
              <a:effectLst>
                <a:outerShdw blurRad="50800" dist="38100" dir="8100000" algn="tr" rotWithShape="0">
                  <a:schemeClr val="bg1">
                    <a:alpha val="40000"/>
                  </a:schemeClr>
                </a:outerShdw>
              </a:effectLst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01079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/>
          <p:cNvGrpSpPr/>
          <p:nvPr/>
        </p:nvGrpSpPr>
        <p:grpSpPr>
          <a:xfrm>
            <a:off x="2860040" y="1890578"/>
            <a:ext cx="1905000" cy="2518043"/>
            <a:chOff x="2860040" y="2407934"/>
            <a:chExt cx="1905000" cy="2518043"/>
          </a:xfrm>
          <a:solidFill>
            <a:schemeClr val="bg1">
              <a:lumMod val="75000"/>
            </a:schemeClr>
          </a:solidFill>
        </p:grpSpPr>
        <p:sp>
          <p:nvSpPr>
            <p:cNvPr id="3" name="任意多边形: 形状 2"/>
            <p:cNvSpPr/>
            <p:nvPr/>
          </p:nvSpPr>
          <p:spPr>
            <a:xfrm>
              <a:off x="2860040" y="2407934"/>
              <a:ext cx="1310640" cy="2518043"/>
            </a:xfrm>
            <a:custGeom>
              <a:avLst/>
              <a:gdLst>
                <a:gd name="connsiteX0" fmla="*/ 0 w 1310640"/>
                <a:gd name="connsiteY0" fmla="*/ 0 h 2518043"/>
                <a:gd name="connsiteX1" fmla="*/ 1310640 w 1310640"/>
                <a:gd name="connsiteY1" fmla="*/ 0 h 2518043"/>
                <a:gd name="connsiteX2" fmla="*/ 1310640 w 1310640"/>
                <a:gd name="connsiteY2" fmla="*/ 253181 h 2518043"/>
                <a:gd name="connsiteX3" fmla="*/ 1289605 w 1310640"/>
                <a:gd name="connsiteY3" fmla="*/ 253181 h 2518043"/>
                <a:gd name="connsiteX4" fmla="*/ 1289605 w 1310640"/>
                <a:gd name="connsiteY4" fmla="*/ 17495 h 2518043"/>
                <a:gd name="connsiteX5" fmla="*/ 21036 w 1310640"/>
                <a:gd name="connsiteY5" fmla="*/ 17495 h 2518043"/>
                <a:gd name="connsiteX6" fmla="*/ 21036 w 1310640"/>
                <a:gd name="connsiteY6" fmla="*/ 2500547 h 2518043"/>
                <a:gd name="connsiteX7" fmla="*/ 1289605 w 1310640"/>
                <a:gd name="connsiteY7" fmla="*/ 2500547 h 2518043"/>
                <a:gd name="connsiteX8" fmla="*/ 1289605 w 1310640"/>
                <a:gd name="connsiteY8" fmla="*/ 2264861 h 2518043"/>
                <a:gd name="connsiteX9" fmla="*/ 1310640 w 1310640"/>
                <a:gd name="connsiteY9" fmla="*/ 2264861 h 2518043"/>
                <a:gd name="connsiteX10" fmla="*/ 1310640 w 1310640"/>
                <a:gd name="connsiteY10" fmla="*/ 2518043 h 2518043"/>
                <a:gd name="connsiteX11" fmla="*/ 0 w 1310640"/>
                <a:gd name="connsiteY11" fmla="*/ 2518043 h 251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10640" h="2518043">
                  <a:moveTo>
                    <a:pt x="0" y="0"/>
                  </a:moveTo>
                  <a:lnTo>
                    <a:pt x="1310640" y="0"/>
                  </a:lnTo>
                  <a:lnTo>
                    <a:pt x="1310640" y="253181"/>
                  </a:lnTo>
                  <a:lnTo>
                    <a:pt x="1289605" y="253181"/>
                  </a:lnTo>
                  <a:lnTo>
                    <a:pt x="1289605" y="17495"/>
                  </a:lnTo>
                  <a:lnTo>
                    <a:pt x="21036" y="17495"/>
                  </a:lnTo>
                  <a:lnTo>
                    <a:pt x="21036" y="2500547"/>
                  </a:lnTo>
                  <a:lnTo>
                    <a:pt x="1289605" y="2500547"/>
                  </a:lnTo>
                  <a:lnTo>
                    <a:pt x="1289605" y="2264861"/>
                  </a:lnTo>
                  <a:lnTo>
                    <a:pt x="1310640" y="2264861"/>
                  </a:lnTo>
                  <a:lnTo>
                    <a:pt x="1310640" y="2518043"/>
                  </a:lnTo>
                  <a:lnTo>
                    <a:pt x="0" y="251804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9F8C61"/>
                </a:solidFill>
                <a:cs typeface="+mn-ea"/>
                <a:sym typeface="+mn-lt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3515360" y="2789792"/>
              <a:ext cx="1249680" cy="175432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5400" b="1" dirty="0">
                  <a:solidFill>
                    <a:srgbClr val="9F8C61"/>
                  </a:solidFill>
                  <a:cs typeface="+mn-ea"/>
                  <a:sym typeface="+mn-lt"/>
                </a:rPr>
                <a:t>目录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3515360" y="2929469"/>
              <a:ext cx="430887" cy="1585447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dist"/>
              <a:r>
                <a:rPr lang="en-US" altLang="zh-CN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contents</a:t>
              </a:r>
              <a:endPara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11B7069A-3624-4867-92A9-5F3D8FB89801}"/>
              </a:ext>
            </a:extLst>
          </p:cNvPr>
          <p:cNvGrpSpPr/>
          <p:nvPr/>
        </p:nvGrpSpPr>
        <p:grpSpPr>
          <a:xfrm>
            <a:off x="5974080" y="1261740"/>
            <a:ext cx="5386402" cy="957991"/>
            <a:chOff x="5974080" y="1718944"/>
            <a:chExt cx="5386402" cy="957991"/>
          </a:xfrm>
        </p:grpSpPr>
        <p:sp>
          <p:nvSpPr>
            <p:cNvPr id="79" name="椭圆 78">
              <a:extLst>
                <a:ext uri="{FF2B5EF4-FFF2-40B4-BE49-F238E27FC236}">
                  <a16:creationId xmlns:a16="http://schemas.microsoft.com/office/drawing/2014/main" id="{11753A3E-E863-4783-BDC5-14AF7E161C2F}"/>
                </a:ext>
              </a:extLst>
            </p:cNvPr>
            <p:cNvSpPr/>
            <p:nvPr/>
          </p:nvSpPr>
          <p:spPr>
            <a:xfrm>
              <a:off x="6020647" y="1847446"/>
              <a:ext cx="692765" cy="700597"/>
            </a:xfrm>
            <a:prstGeom prst="ellipse">
              <a:avLst/>
            </a:prstGeom>
            <a:solidFill>
              <a:srgbClr val="9F8C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10" name="组合 9"/>
            <p:cNvGrpSpPr/>
            <p:nvPr>
              <p:custDataLst>
                <p:tags r:id="rId41"/>
              </p:custDataLst>
            </p:nvPr>
          </p:nvGrpSpPr>
          <p:grpSpPr>
            <a:xfrm>
              <a:off x="5974080" y="1718944"/>
              <a:ext cx="5386402" cy="957991"/>
              <a:chOff x="5996940" y="3588814"/>
              <a:chExt cx="5337279" cy="957987"/>
            </a:xfrm>
          </p:grpSpPr>
          <p:sp>
            <p:nvSpPr>
              <p:cNvPr id="44" name="文本框 43"/>
              <p:cNvSpPr txBox="1"/>
              <p:nvPr>
                <p:custDataLst>
                  <p:tags r:id="rId42"/>
                </p:custDataLst>
              </p:nvPr>
            </p:nvSpPr>
            <p:spPr>
              <a:xfrm>
                <a:off x="7130475" y="3806585"/>
                <a:ext cx="4203744" cy="523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800" b="1" dirty="0">
                    <a:solidFill>
                      <a:srgbClr val="9F8C61"/>
                    </a:solidFill>
                    <a:cs typeface="+mn-ea"/>
                    <a:sym typeface="+mn-lt"/>
                  </a:rPr>
                  <a:t>客流设备推荐</a:t>
                </a:r>
              </a:p>
            </p:txBody>
          </p:sp>
          <p:grpSp>
            <p:nvGrpSpPr>
              <p:cNvPr id="37" name="组合 36"/>
              <p:cNvGrpSpPr/>
              <p:nvPr/>
            </p:nvGrpSpPr>
            <p:grpSpPr>
              <a:xfrm>
                <a:off x="5996940" y="3588814"/>
                <a:ext cx="772160" cy="957987"/>
                <a:chOff x="6106160" y="1440184"/>
                <a:chExt cx="772160" cy="957987"/>
              </a:xfrm>
            </p:grpSpPr>
            <p:sp>
              <p:nvSpPr>
                <p:cNvPr id="38" name="文本框 37"/>
                <p:cNvSpPr txBox="1"/>
                <p:nvPr>
                  <p:custDataLst>
                    <p:tags r:id="rId43"/>
                  </p:custDataLst>
                </p:nvPr>
              </p:nvSpPr>
              <p:spPr>
                <a:xfrm>
                  <a:off x="6106160" y="1503680"/>
                  <a:ext cx="772160" cy="8299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4800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2</a:t>
                  </a:r>
                  <a:endParaRPr lang="zh-CN" altLang="en-US" sz="4800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39" name="椭圆 38"/>
                <p:cNvSpPr/>
                <p:nvPr>
                  <p:custDataLst>
                    <p:tags r:id="rId44"/>
                  </p:custDataLst>
                </p:nvPr>
              </p:nvSpPr>
              <p:spPr>
                <a:xfrm>
                  <a:off x="6139846" y="1569726"/>
                  <a:ext cx="698903" cy="698903"/>
                </a:xfrm>
                <a:prstGeom prst="ellipse">
                  <a:avLst/>
                </a:prstGeom>
                <a:noFill/>
                <a:ln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cxnSp>
              <p:nvCxnSpPr>
                <p:cNvPr id="40" name="直接连接符 39"/>
                <p:cNvCxnSpPr/>
                <p:nvPr>
                  <p:custDataLst>
                    <p:tags r:id="rId45"/>
                  </p:custDataLst>
                </p:nvPr>
              </p:nvCxnSpPr>
              <p:spPr>
                <a:xfrm flipH="1">
                  <a:off x="6715760" y="1503680"/>
                  <a:ext cx="122989" cy="193040"/>
                </a:xfrm>
                <a:prstGeom prst="line">
                  <a:avLst/>
                </a:prstGeom>
                <a:ln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直接连接符 40"/>
                <p:cNvCxnSpPr/>
                <p:nvPr>
                  <p:custDataLst>
                    <p:tags r:id="rId46"/>
                  </p:custDataLst>
                </p:nvPr>
              </p:nvCxnSpPr>
              <p:spPr>
                <a:xfrm flipH="1">
                  <a:off x="6258560" y="2126401"/>
                  <a:ext cx="122989" cy="193040"/>
                </a:xfrm>
                <a:prstGeom prst="line">
                  <a:avLst/>
                </a:prstGeom>
                <a:ln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直接连接符 41"/>
                <p:cNvCxnSpPr/>
                <p:nvPr>
                  <p:custDataLst>
                    <p:tags r:id="rId47"/>
                  </p:custDataLst>
                </p:nvPr>
              </p:nvCxnSpPr>
              <p:spPr>
                <a:xfrm flipH="1">
                  <a:off x="6715761" y="1440184"/>
                  <a:ext cx="61493" cy="96519"/>
                </a:xfrm>
                <a:prstGeom prst="line">
                  <a:avLst/>
                </a:prstGeom>
                <a:ln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直接连接符 42"/>
                <p:cNvCxnSpPr/>
                <p:nvPr>
                  <p:custDataLst>
                    <p:tags r:id="rId48"/>
                  </p:custDataLst>
                </p:nvPr>
              </p:nvCxnSpPr>
              <p:spPr>
                <a:xfrm flipH="1">
                  <a:off x="6258561" y="2301652"/>
                  <a:ext cx="61493" cy="96519"/>
                </a:xfrm>
                <a:prstGeom prst="line">
                  <a:avLst/>
                </a:prstGeom>
                <a:ln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FAC685CE-5ACF-4A78-81F4-4D1C99C48FDA}"/>
              </a:ext>
            </a:extLst>
          </p:cNvPr>
          <p:cNvGrpSpPr/>
          <p:nvPr/>
        </p:nvGrpSpPr>
        <p:grpSpPr>
          <a:xfrm>
            <a:off x="5974080" y="297603"/>
            <a:ext cx="5380989" cy="957991"/>
            <a:chOff x="5974080" y="424602"/>
            <a:chExt cx="5380989" cy="957991"/>
          </a:xfrm>
        </p:grpSpPr>
        <p:sp>
          <p:nvSpPr>
            <p:cNvPr id="56" name="椭圆 55">
              <a:extLst>
                <a:ext uri="{FF2B5EF4-FFF2-40B4-BE49-F238E27FC236}">
                  <a16:creationId xmlns:a16="http://schemas.microsoft.com/office/drawing/2014/main" id="{129E0CD0-C94A-4D99-B78D-FB048FBCBE35}"/>
                </a:ext>
              </a:extLst>
            </p:cNvPr>
            <p:cNvSpPr/>
            <p:nvPr/>
          </p:nvSpPr>
          <p:spPr>
            <a:xfrm>
              <a:off x="6020647" y="543341"/>
              <a:ext cx="692765" cy="700597"/>
            </a:xfrm>
            <a:prstGeom prst="ellipse">
              <a:avLst/>
            </a:prstGeom>
            <a:solidFill>
              <a:srgbClr val="9F8C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13" name="组合 12"/>
            <p:cNvGrpSpPr/>
            <p:nvPr>
              <p:custDataLst>
                <p:tags r:id="rId33"/>
              </p:custDataLst>
            </p:nvPr>
          </p:nvGrpSpPr>
          <p:grpSpPr>
            <a:xfrm>
              <a:off x="5974080" y="424602"/>
              <a:ext cx="5380989" cy="957991"/>
              <a:chOff x="5996940" y="3588814"/>
              <a:chExt cx="5331915" cy="957987"/>
            </a:xfrm>
          </p:grpSpPr>
          <p:sp>
            <p:nvSpPr>
              <p:cNvPr id="17" name="文本框 16"/>
              <p:cNvSpPr txBox="1"/>
              <p:nvPr>
                <p:custDataLst>
                  <p:tags r:id="rId34"/>
                </p:custDataLst>
              </p:nvPr>
            </p:nvSpPr>
            <p:spPr>
              <a:xfrm>
                <a:off x="7125111" y="3803018"/>
                <a:ext cx="4203744" cy="521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800" b="1" dirty="0">
                    <a:solidFill>
                      <a:srgbClr val="9F8C61"/>
                    </a:solidFill>
                    <a:cs typeface="+mn-ea"/>
                    <a:sym typeface="+mn-lt"/>
                  </a:rPr>
                  <a:t>商业客流的意义</a:t>
                </a:r>
              </a:p>
            </p:txBody>
          </p:sp>
          <p:grpSp>
            <p:nvGrpSpPr>
              <p:cNvPr id="18" name="组合 17"/>
              <p:cNvGrpSpPr/>
              <p:nvPr/>
            </p:nvGrpSpPr>
            <p:grpSpPr>
              <a:xfrm>
                <a:off x="5996940" y="3588814"/>
                <a:ext cx="772160" cy="957987"/>
                <a:chOff x="6106160" y="1440184"/>
                <a:chExt cx="772160" cy="957987"/>
              </a:xfrm>
            </p:grpSpPr>
            <p:sp>
              <p:nvSpPr>
                <p:cNvPr id="23" name="文本框 22"/>
                <p:cNvSpPr txBox="1"/>
                <p:nvPr>
                  <p:custDataLst>
                    <p:tags r:id="rId35"/>
                  </p:custDataLst>
                </p:nvPr>
              </p:nvSpPr>
              <p:spPr>
                <a:xfrm>
                  <a:off x="6106160" y="1503680"/>
                  <a:ext cx="772160" cy="8299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4800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1</a:t>
                  </a:r>
                </a:p>
              </p:txBody>
            </p:sp>
            <p:sp>
              <p:nvSpPr>
                <p:cNvPr id="24" name="椭圆 23"/>
                <p:cNvSpPr/>
                <p:nvPr>
                  <p:custDataLst>
                    <p:tags r:id="rId36"/>
                  </p:custDataLst>
                </p:nvPr>
              </p:nvSpPr>
              <p:spPr>
                <a:xfrm>
                  <a:off x="6139848" y="1561259"/>
                  <a:ext cx="698903" cy="698903"/>
                </a:xfrm>
                <a:prstGeom prst="ellipse">
                  <a:avLst/>
                </a:prstGeom>
                <a:noFill/>
                <a:ln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solidFill>
                      <a:schemeClr val="bg2">
                        <a:lumMod val="25000"/>
                      </a:schemeClr>
                    </a:solidFill>
                    <a:cs typeface="+mn-ea"/>
                    <a:sym typeface="+mn-lt"/>
                  </a:endParaRPr>
                </a:p>
              </p:txBody>
            </p:sp>
            <p:cxnSp>
              <p:nvCxnSpPr>
                <p:cNvPr id="35" name="直接连接符 34"/>
                <p:cNvCxnSpPr/>
                <p:nvPr>
                  <p:custDataLst>
                    <p:tags r:id="rId37"/>
                  </p:custDataLst>
                </p:nvPr>
              </p:nvCxnSpPr>
              <p:spPr>
                <a:xfrm flipH="1">
                  <a:off x="6715760" y="1503680"/>
                  <a:ext cx="122989" cy="193040"/>
                </a:xfrm>
                <a:prstGeom prst="line">
                  <a:avLst/>
                </a:prstGeom>
                <a:ln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直接连接符 56"/>
                <p:cNvCxnSpPr/>
                <p:nvPr>
                  <p:custDataLst>
                    <p:tags r:id="rId38"/>
                  </p:custDataLst>
                </p:nvPr>
              </p:nvCxnSpPr>
              <p:spPr>
                <a:xfrm flipH="1">
                  <a:off x="6258560" y="2126401"/>
                  <a:ext cx="122989" cy="193040"/>
                </a:xfrm>
                <a:prstGeom prst="line">
                  <a:avLst/>
                </a:prstGeom>
                <a:ln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直接连接符 57"/>
                <p:cNvCxnSpPr/>
                <p:nvPr>
                  <p:custDataLst>
                    <p:tags r:id="rId39"/>
                  </p:custDataLst>
                </p:nvPr>
              </p:nvCxnSpPr>
              <p:spPr>
                <a:xfrm flipH="1">
                  <a:off x="6715761" y="1440184"/>
                  <a:ext cx="61493" cy="96519"/>
                </a:xfrm>
                <a:prstGeom prst="line">
                  <a:avLst/>
                </a:prstGeom>
                <a:ln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直接连接符 58"/>
                <p:cNvCxnSpPr/>
                <p:nvPr>
                  <p:custDataLst>
                    <p:tags r:id="rId40"/>
                  </p:custDataLst>
                </p:nvPr>
              </p:nvCxnSpPr>
              <p:spPr>
                <a:xfrm flipH="1">
                  <a:off x="6258561" y="2301652"/>
                  <a:ext cx="61493" cy="96519"/>
                </a:xfrm>
                <a:prstGeom prst="line">
                  <a:avLst/>
                </a:prstGeom>
                <a:ln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id="{2AD14BD5-BEF9-4773-A434-2A7400662498}"/>
              </a:ext>
            </a:extLst>
          </p:cNvPr>
          <p:cNvGrpSpPr/>
          <p:nvPr/>
        </p:nvGrpSpPr>
        <p:grpSpPr>
          <a:xfrm>
            <a:off x="5974079" y="2248838"/>
            <a:ext cx="5348440" cy="957991"/>
            <a:chOff x="6008370" y="3173729"/>
            <a:chExt cx="5348440" cy="957991"/>
          </a:xfrm>
        </p:grpSpPr>
        <p:sp>
          <p:nvSpPr>
            <p:cNvPr id="80" name="椭圆 79">
              <a:extLst>
                <a:ext uri="{FF2B5EF4-FFF2-40B4-BE49-F238E27FC236}">
                  <a16:creationId xmlns:a16="http://schemas.microsoft.com/office/drawing/2014/main" id="{16F930D6-1452-4E9E-8F71-E01254D72C1F}"/>
                </a:ext>
              </a:extLst>
            </p:cNvPr>
            <p:cNvSpPr/>
            <p:nvPr/>
          </p:nvSpPr>
          <p:spPr>
            <a:xfrm>
              <a:off x="6054937" y="3313880"/>
              <a:ext cx="692765" cy="700597"/>
            </a:xfrm>
            <a:prstGeom prst="ellipse">
              <a:avLst/>
            </a:prstGeom>
            <a:solidFill>
              <a:srgbClr val="9F8C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60" name="组合 59"/>
            <p:cNvGrpSpPr/>
            <p:nvPr>
              <p:custDataLst>
                <p:tags r:id="rId25"/>
              </p:custDataLst>
            </p:nvPr>
          </p:nvGrpSpPr>
          <p:grpSpPr>
            <a:xfrm>
              <a:off x="6008370" y="3173729"/>
              <a:ext cx="5348440" cy="957991"/>
              <a:chOff x="5996940" y="3588814"/>
              <a:chExt cx="5299663" cy="957987"/>
            </a:xfrm>
          </p:grpSpPr>
          <p:sp>
            <p:nvSpPr>
              <p:cNvPr id="61" name="文本框 60"/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7092859" y="3837733"/>
                <a:ext cx="4203744" cy="521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800" b="1" dirty="0">
                    <a:solidFill>
                      <a:srgbClr val="9F8C61"/>
                    </a:solidFill>
                    <a:cs typeface="+mn-ea"/>
                    <a:sym typeface="+mn-lt"/>
                  </a:rPr>
                  <a:t>客流系统结构</a:t>
                </a:r>
              </a:p>
            </p:txBody>
          </p:sp>
          <p:grpSp>
            <p:nvGrpSpPr>
              <p:cNvPr id="62" name="组合 61"/>
              <p:cNvGrpSpPr/>
              <p:nvPr/>
            </p:nvGrpSpPr>
            <p:grpSpPr>
              <a:xfrm>
                <a:off x="5996940" y="3588814"/>
                <a:ext cx="772160" cy="957987"/>
                <a:chOff x="6106160" y="1440184"/>
                <a:chExt cx="772160" cy="957987"/>
              </a:xfrm>
            </p:grpSpPr>
            <p:sp>
              <p:nvSpPr>
                <p:cNvPr id="63" name="文本框 62"/>
                <p:cNvSpPr txBox="1"/>
                <p:nvPr>
                  <p:custDataLst>
                    <p:tags r:id="rId27"/>
                  </p:custDataLst>
                </p:nvPr>
              </p:nvSpPr>
              <p:spPr>
                <a:xfrm>
                  <a:off x="6106160" y="1503680"/>
                  <a:ext cx="772160" cy="8299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4800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3</a:t>
                  </a:r>
                  <a:endParaRPr lang="zh-CN" altLang="en-US" sz="4800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64" name="椭圆 63"/>
                <p:cNvSpPr/>
                <p:nvPr>
                  <p:custDataLst>
                    <p:tags r:id="rId28"/>
                  </p:custDataLst>
                </p:nvPr>
              </p:nvSpPr>
              <p:spPr>
                <a:xfrm>
                  <a:off x="6139846" y="1569726"/>
                  <a:ext cx="698903" cy="698903"/>
                </a:xfrm>
                <a:prstGeom prst="ellipse">
                  <a:avLst/>
                </a:prstGeom>
                <a:noFill/>
                <a:ln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cxnSp>
              <p:nvCxnSpPr>
                <p:cNvPr id="65" name="直接连接符 64"/>
                <p:cNvCxnSpPr/>
                <p:nvPr>
                  <p:custDataLst>
                    <p:tags r:id="rId29"/>
                  </p:custDataLst>
                </p:nvPr>
              </p:nvCxnSpPr>
              <p:spPr>
                <a:xfrm flipH="1">
                  <a:off x="6715760" y="1503680"/>
                  <a:ext cx="122989" cy="193040"/>
                </a:xfrm>
                <a:prstGeom prst="line">
                  <a:avLst/>
                </a:prstGeom>
                <a:ln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直接连接符 65"/>
                <p:cNvCxnSpPr/>
                <p:nvPr>
                  <p:custDataLst>
                    <p:tags r:id="rId30"/>
                  </p:custDataLst>
                </p:nvPr>
              </p:nvCxnSpPr>
              <p:spPr>
                <a:xfrm flipH="1">
                  <a:off x="6258560" y="2126401"/>
                  <a:ext cx="122989" cy="193040"/>
                </a:xfrm>
                <a:prstGeom prst="line">
                  <a:avLst/>
                </a:prstGeom>
                <a:ln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直接连接符 66"/>
                <p:cNvCxnSpPr/>
                <p:nvPr>
                  <p:custDataLst>
                    <p:tags r:id="rId31"/>
                  </p:custDataLst>
                </p:nvPr>
              </p:nvCxnSpPr>
              <p:spPr>
                <a:xfrm flipH="1">
                  <a:off x="6715761" y="1440184"/>
                  <a:ext cx="61493" cy="96519"/>
                </a:xfrm>
                <a:prstGeom prst="line">
                  <a:avLst/>
                </a:prstGeom>
                <a:ln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直接连接符 67"/>
                <p:cNvCxnSpPr/>
                <p:nvPr>
                  <p:custDataLst>
                    <p:tags r:id="rId32"/>
                  </p:custDataLst>
                </p:nvPr>
              </p:nvCxnSpPr>
              <p:spPr>
                <a:xfrm flipH="1">
                  <a:off x="6258561" y="2301652"/>
                  <a:ext cx="61493" cy="96519"/>
                </a:xfrm>
                <a:prstGeom prst="line">
                  <a:avLst/>
                </a:prstGeom>
                <a:ln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8" name="组合 7">
            <a:extLst>
              <a:ext uri="{FF2B5EF4-FFF2-40B4-BE49-F238E27FC236}">
                <a16:creationId xmlns:a16="http://schemas.microsoft.com/office/drawing/2014/main" id="{C5A1844D-AFB4-4545-9C52-4E47F2761182}"/>
              </a:ext>
            </a:extLst>
          </p:cNvPr>
          <p:cNvGrpSpPr/>
          <p:nvPr/>
        </p:nvGrpSpPr>
        <p:grpSpPr>
          <a:xfrm>
            <a:off x="5974079" y="4104442"/>
            <a:ext cx="5380989" cy="957991"/>
            <a:chOff x="6042660" y="4618777"/>
            <a:chExt cx="5380989" cy="957991"/>
          </a:xfrm>
        </p:grpSpPr>
        <p:sp>
          <p:nvSpPr>
            <p:cNvPr id="81" name="椭圆 80">
              <a:extLst>
                <a:ext uri="{FF2B5EF4-FFF2-40B4-BE49-F238E27FC236}">
                  <a16:creationId xmlns:a16="http://schemas.microsoft.com/office/drawing/2014/main" id="{ACAA48A5-9829-41F0-9F11-89B82C69859E}"/>
                </a:ext>
              </a:extLst>
            </p:cNvPr>
            <p:cNvSpPr/>
            <p:nvPr/>
          </p:nvSpPr>
          <p:spPr>
            <a:xfrm>
              <a:off x="6087533" y="4755101"/>
              <a:ext cx="692765" cy="700597"/>
            </a:xfrm>
            <a:prstGeom prst="ellipse">
              <a:avLst/>
            </a:prstGeom>
            <a:solidFill>
              <a:srgbClr val="9F8C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69" name="组合 68"/>
            <p:cNvGrpSpPr/>
            <p:nvPr>
              <p:custDataLst>
                <p:tags r:id="rId17"/>
              </p:custDataLst>
            </p:nvPr>
          </p:nvGrpSpPr>
          <p:grpSpPr>
            <a:xfrm>
              <a:off x="6042660" y="4618777"/>
              <a:ext cx="5380989" cy="957991"/>
              <a:chOff x="5996940" y="3588814"/>
              <a:chExt cx="5331915" cy="957987"/>
            </a:xfrm>
          </p:grpSpPr>
          <p:sp>
            <p:nvSpPr>
              <p:cNvPr id="70" name="文本框 69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7125111" y="3819180"/>
                <a:ext cx="4203744" cy="523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800" b="1" dirty="0">
                    <a:solidFill>
                      <a:srgbClr val="9F8C61"/>
                    </a:solidFill>
                    <a:cs typeface="+mn-ea"/>
                    <a:sym typeface="+mn-lt"/>
                  </a:rPr>
                  <a:t>客流报表</a:t>
                </a:r>
                <a:r>
                  <a:rPr lang="en-US" altLang="zh-CN" sz="2800" b="1" dirty="0">
                    <a:solidFill>
                      <a:srgbClr val="9F8C61"/>
                    </a:solidFill>
                    <a:cs typeface="+mn-ea"/>
                    <a:sym typeface="+mn-lt"/>
                  </a:rPr>
                  <a:t>+</a:t>
                </a:r>
                <a:r>
                  <a:rPr lang="zh-CN" altLang="en-US" sz="2800" b="1" dirty="0">
                    <a:solidFill>
                      <a:srgbClr val="9F8C61"/>
                    </a:solidFill>
                    <a:cs typeface="+mn-ea"/>
                    <a:sym typeface="+mn-lt"/>
                  </a:rPr>
                  <a:t>远程视频巡店</a:t>
                </a:r>
              </a:p>
            </p:txBody>
          </p:sp>
          <p:grpSp>
            <p:nvGrpSpPr>
              <p:cNvPr id="71" name="组合 70"/>
              <p:cNvGrpSpPr/>
              <p:nvPr/>
            </p:nvGrpSpPr>
            <p:grpSpPr>
              <a:xfrm>
                <a:off x="5996940" y="3588814"/>
                <a:ext cx="772160" cy="957987"/>
                <a:chOff x="6106160" y="1440184"/>
                <a:chExt cx="772160" cy="957987"/>
              </a:xfrm>
            </p:grpSpPr>
            <p:sp>
              <p:nvSpPr>
                <p:cNvPr id="72" name="文本框 71"/>
                <p:cNvSpPr txBox="1"/>
                <p:nvPr>
                  <p:custDataLst>
                    <p:tags r:id="rId19"/>
                  </p:custDataLst>
                </p:nvPr>
              </p:nvSpPr>
              <p:spPr>
                <a:xfrm>
                  <a:off x="6106160" y="1503680"/>
                  <a:ext cx="772160" cy="8299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4800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5</a:t>
                  </a:r>
                  <a:endParaRPr lang="zh-CN" altLang="en-US" sz="4800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73" name="椭圆 72"/>
                <p:cNvSpPr/>
                <p:nvPr>
                  <p:custDataLst>
                    <p:tags r:id="rId20"/>
                  </p:custDataLst>
                </p:nvPr>
              </p:nvSpPr>
              <p:spPr>
                <a:xfrm>
                  <a:off x="6139846" y="1569726"/>
                  <a:ext cx="698903" cy="698903"/>
                </a:xfrm>
                <a:prstGeom prst="ellipse">
                  <a:avLst/>
                </a:prstGeom>
                <a:noFill/>
                <a:ln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cxnSp>
              <p:nvCxnSpPr>
                <p:cNvPr id="74" name="直接连接符 73"/>
                <p:cNvCxnSpPr/>
                <p:nvPr>
                  <p:custDataLst>
                    <p:tags r:id="rId21"/>
                  </p:custDataLst>
                </p:nvPr>
              </p:nvCxnSpPr>
              <p:spPr>
                <a:xfrm flipH="1">
                  <a:off x="6715760" y="1503680"/>
                  <a:ext cx="122989" cy="193040"/>
                </a:xfrm>
                <a:prstGeom prst="line">
                  <a:avLst/>
                </a:prstGeom>
                <a:ln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直接连接符 74"/>
                <p:cNvCxnSpPr/>
                <p:nvPr>
                  <p:custDataLst>
                    <p:tags r:id="rId22"/>
                  </p:custDataLst>
                </p:nvPr>
              </p:nvCxnSpPr>
              <p:spPr>
                <a:xfrm flipH="1">
                  <a:off x="6258560" y="2126401"/>
                  <a:ext cx="122989" cy="193040"/>
                </a:xfrm>
                <a:prstGeom prst="line">
                  <a:avLst/>
                </a:prstGeom>
                <a:ln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直接连接符 75"/>
                <p:cNvCxnSpPr/>
                <p:nvPr>
                  <p:custDataLst>
                    <p:tags r:id="rId23"/>
                  </p:custDataLst>
                </p:nvPr>
              </p:nvCxnSpPr>
              <p:spPr>
                <a:xfrm flipH="1">
                  <a:off x="6715761" y="1440184"/>
                  <a:ext cx="61493" cy="96519"/>
                </a:xfrm>
                <a:prstGeom prst="line">
                  <a:avLst/>
                </a:prstGeom>
                <a:ln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直接连接符 76"/>
                <p:cNvCxnSpPr/>
                <p:nvPr>
                  <p:custDataLst>
                    <p:tags r:id="rId24"/>
                  </p:custDataLst>
                </p:nvPr>
              </p:nvCxnSpPr>
              <p:spPr>
                <a:xfrm flipH="1">
                  <a:off x="6258561" y="2301652"/>
                  <a:ext cx="61493" cy="96519"/>
                </a:xfrm>
                <a:prstGeom prst="line">
                  <a:avLst/>
                </a:prstGeom>
                <a:ln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51" name="组合 50">
            <a:extLst>
              <a:ext uri="{FF2B5EF4-FFF2-40B4-BE49-F238E27FC236}">
                <a16:creationId xmlns:a16="http://schemas.microsoft.com/office/drawing/2014/main" id="{7461DA38-15FE-41F5-AAE4-810A3266F483}"/>
              </a:ext>
            </a:extLst>
          </p:cNvPr>
          <p:cNvGrpSpPr/>
          <p:nvPr/>
        </p:nvGrpSpPr>
        <p:grpSpPr>
          <a:xfrm>
            <a:off x="5974079" y="5079778"/>
            <a:ext cx="5767980" cy="957991"/>
            <a:chOff x="6042660" y="4618777"/>
            <a:chExt cx="5248911" cy="957991"/>
          </a:xfrm>
        </p:grpSpPr>
        <p:sp>
          <p:nvSpPr>
            <p:cNvPr id="52" name="椭圆 51">
              <a:extLst>
                <a:ext uri="{FF2B5EF4-FFF2-40B4-BE49-F238E27FC236}">
                  <a16:creationId xmlns:a16="http://schemas.microsoft.com/office/drawing/2014/main" id="{8104D047-B8BE-47E5-9984-496C61E1C885}"/>
                </a:ext>
              </a:extLst>
            </p:cNvPr>
            <p:cNvSpPr/>
            <p:nvPr/>
          </p:nvSpPr>
          <p:spPr>
            <a:xfrm>
              <a:off x="6087533" y="4755101"/>
              <a:ext cx="692765" cy="700597"/>
            </a:xfrm>
            <a:prstGeom prst="ellipse">
              <a:avLst/>
            </a:prstGeom>
            <a:solidFill>
              <a:srgbClr val="9F8C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53" name="组合 52">
              <a:extLst>
                <a:ext uri="{FF2B5EF4-FFF2-40B4-BE49-F238E27FC236}">
                  <a16:creationId xmlns:a16="http://schemas.microsoft.com/office/drawing/2014/main" id="{9D002517-963C-49FD-881B-A750DF6B598A}"/>
                </a:ext>
              </a:extLst>
            </p:cNvPr>
            <p:cNvGrpSpPr/>
            <p:nvPr>
              <p:custDataLst>
                <p:tags r:id="rId9"/>
              </p:custDataLst>
            </p:nvPr>
          </p:nvGrpSpPr>
          <p:grpSpPr>
            <a:xfrm>
              <a:off x="6042660" y="4618777"/>
              <a:ext cx="5248911" cy="957991"/>
              <a:chOff x="5996940" y="3588814"/>
              <a:chExt cx="5201041" cy="957987"/>
            </a:xfrm>
          </p:grpSpPr>
          <p:sp>
            <p:nvSpPr>
              <p:cNvPr id="54" name="文本框 53">
                <a:extLst>
                  <a:ext uri="{FF2B5EF4-FFF2-40B4-BE49-F238E27FC236}">
                    <a16:creationId xmlns:a16="http://schemas.microsoft.com/office/drawing/2014/main" id="{AF960F5B-FD15-46D0-B6A9-4E13D17D913A}"/>
                  </a:ext>
                </a:extLst>
              </p:cNvPr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6994237" y="3880702"/>
                <a:ext cx="4203744" cy="523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800" b="1" dirty="0">
                    <a:solidFill>
                      <a:srgbClr val="9F8C61"/>
                    </a:solidFill>
                    <a:cs typeface="+mn-ea"/>
                    <a:sym typeface="+mn-lt"/>
                  </a:rPr>
                  <a:t>应用案例</a:t>
                </a:r>
              </a:p>
            </p:txBody>
          </p:sp>
          <p:grpSp>
            <p:nvGrpSpPr>
              <p:cNvPr id="55" name="组合 54">
                <a:extLst>
                  <a:ext uri="{FF2B5EF4-FFF2-40B4-BE49-F238E27FC236}">
                    <a16:creationId xmlns:a16="http://schemas.microsoft.com/office/drawing/2014/main" id="{6F12B29A-7DD0-4D95-80B7-C49F722A163B}"/>
                  </a:ext>
                </a:extLst>
              </p:cNvPr>
              <p:cNvGrpSpPr/>
              <p:nvPr/>
            </p:nvGrpSpPr>
            <p:grpSpPr>
              <a:xfrm>
                <a:off x="5996940" y="3588814"/>
                <a:ext cx="772160" cy="957987"/>
                <a:chOff x="6106160" y="1440184"/>
                <a:chExt cx="772160" cy="957987"/>
              </a:xfrm>
            </p:grpSpPr>
            <p:sp>
              <p:nvSpPr>
                <p:cNvPr id="78" name="文本框 77">
                  <a:extLst>
                    <a:ext uri="{FF2B5EF4-FFF2-40B4-BE49-F238E27FC236}">
                      <a16:creationId xmlns:a16="http://schemas.microsoft.com/office/drawing/2014/main" id="{6E2E6468-626B-40B8-8F61-C1F81E4C57DD}"/>
                    </a:ext>
                  </a:extLst>
                </p:cNvPr>
                <p:cNvSpPr txBox="1"/>
                <p:nvPr>
                  <p:custDataLst>
                    <p:tags r:id="rId11"/>
                  </p:custDataLst>
                </p:nvPr>
              </p:nvSpPr>
              <p:spPr>
                <a:xfrm>
                  <a:off x="6106160" y="1503680"/>
                  <a:ext cx="772160" cy="8299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4800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6</a:t>
                  </a:r>
                  <a:endParaRPr lang="zh-CN" altLang="en-US" sz="4800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82" name="椭圆 81">
                  <a:extLst>
                    <a:ext uri="{FF2B5EF4-FFF2-40B4-BE49-F238E27FC236}">
                      <a16:creationId xmlns:a16="http://schemas.microsoft.com/office/drawing/2014/main" id="{B245BEA7-0D14-4B1C-A3C9-EDC631697EAB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6139846" y="1569726"/>
                  <a:ext cx="698903" cy="698903"/>
                </a:xfrm>
                <a:prstGeom prst="ellipse">
                  <a:avLst/>
                </a:prstGeom>
                <a:noFill/>
                <a:ln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cxnSp>
              <p:nvCxnSpPr>
                <p:cNvPr id="83" name="直接连接符 82">
                  <a:extLst>
                    <a:ext uri="{FF2B5EF4-FFF2-40B4-BE49-F238E27FC236}">
                      <a16:creationId xmlns:a16="http://schemas.microsoft.com/office/drawing/2014/main" id="{D656A40D-6074-4282-9EBD-586DEAF57DB0}"/>
                    </a:ext>
                  </a:extLst>
                </p:cNvPr>
                <p:cNvCxnSpPr/>
                <p:nvPr>
                  <p:custDataLst>
                    <p:tags r:id="rId13"/>
                  </p:custDataLst>
                </p:nvPr>
              </p:nvCxnSpPr>
              <p:spPr>
                <a:xfrm flipH="1">
                  <a:off x="6715760" y="1503680"/>
                  <a:ext cx="122989" cy="193040"/>
                </a:xfrm>
                <a:prstGeom prst="line">
                  <a:avLst/>
                </a:prstGeom>
                <a:ln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直接连接符 83">
                  <a:extLst>
                    <a:ext uri="{FF2B5EF4-FFF2-40B4-BE49-F238E27FC236}">
                      <a16:creationId xmlns:a16="http://schemas.microsoft.com/office/drawing/2014/main" id="{B78FC082-4EAA-43D2-BF3D-9618DAD9E436}"/>
                    </a:ext>
                  </a:extLst>
                </p:cNvPr>
                <p:cNvCxnSpPr/>
                <p:nvPr>
                  <p:custDataLst>
                    <p:tags r:id="rId14"/>
                  </p:custDataLst>
                </p:nvPr>
              </p:nvCxnSpPr>
              <p:spPr>
                <a:xfrm flipH="1">
                  <a:off x="6258560" y="2126401"/>
                  <a:ext cx="122989" cy="193040"/>
                </a:xfrm>
                <a:prstGeom prst="line">
                  <a:avLst/>
                </a:prstGeom>
                <a:ln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直接连接符 84">
                  <a:extLst>
                    <a:ext uri="{FF2B5EF4-FFF2-40B4-BE49-F238E27FC236}">
                      <a16:creationId xmlns:a16="http://schemas.microsoft.com/office/drawing/2014/main" id="{3F859885-4FD8-48D8-9739-BFEED238410B}"/>
                    </a:ext>
                  </a:extLst>
                </p:cNvPr>
                <p:cNvCxnSpPr/>
                <p:nvPr>
                  <p:custDataLst>
                    <p:tags r:id="rId15"/>
                  </p:custDataLst>
                </p:nvPr>
              </p:nvCxnSpPr>
              <p:spPr>
                <a:xfrm flipH="1">
                  <a:off x="6715761" y="1440184"/>
                  <a:ext cx="61493" cy="96519"/>
                </a:xfrm>
                <a:prstGeom prst="line">
                  <a:avLst/>
                </a:prstGeom>
                <a:ln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直接连接符 85">
                  <a:extLst>
                    <a:ext uri="{FF2B5EF4-FFF2-40B4-BE49-F238E27FC236}">
                      <a16:creationId xmlns:a16="http://schemas.microsoft.com/office/drawing/2014/main" id="{24DA90F9-045C-4C9B-B1C8-95CEF8A545EB}"/>
                    </a:ext>
                  </a:extLst>
                </p:cNvPr>
                <p:cNvCxnSpPr/>
                <p:nvPr>
                  <p:custDataLst>
                    <p:tags r:id="rId16"/>
                  </p:custDataLst>
                </p:nvPr>
              </p:nvCxnSpPr>
              <p:spPr>
                <a:xfrm flipH="1">
                  <a:off x="6258561" y="2301652"/>
                  <a:ext cx="61493" cy="96519"/>
                </a:xfrm>
                <a:prstGeom prst="line">
                  <a:avLst/>
                </a:prstGeom>
                <a:ln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92" name="组合 91">
            <a:extLst>
              <a:ext uri="{FF2B5EF4-FFF2-40B4-BE49-F238E27FC236}">
                <a16:creationId xmlns:a16="http://schemas.microsoft.com/office/drawing/2014/main" id="{772863C6-D150-45B2-A618-959F2E9F15E9}"/>
              </a:ext>
            </a:extLst>
          </p:cNvPr>
          <p:cNvGrpSpPr/>
          <p:nvPr/>
        </p:nvGrpSpPr>
        <p:grpSpPr>
          <a:xfrm>
            <a:off x="5974080" y="3213225"/>
            <a:ext cx="5380989" cy="957991"/>
            <a:chOff x="6042660" y="4618777"/>
            <a:chExt cx="5380989" cy="957991"/>
          </a:xfrm>
        </p:grpSpPr>
        <p:sp>
          <p:nvSpPr>
            <p:cNvPr id="93" name="椭圆 92">
              <a:extLst>
                <a:ext uri="{FF2B5EF4-FFF2-40B4-BE49-F238E27FC236}">
                  <a16:creationId xmlns:a16="http://schemas.microsoft.com/office/drawing/2014/main" id="{C70404C6-9E10-4345-A4DF-8EAF194DCBC6}"/>
                </a:ext>
              </a:extLst>
            </p:cNvPr>
            <p:cNvSpPr/>
            <p:nvPr/>
          </p:nvSpPr>
          <p:spPr>
            <a:xfrm>
              <a:off x="6087533" y="4755101"/>
              <a:ext cx="692765" cy="700597"/>
            </a:xfrm>
            <a:prstGeom prst="ellipse">
              <a:avLst/>
            </a:prstGeom>
            <a:solidFill>
              <a:srgbClr val="9F8C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94" name="组合 93">
              <a:extLst>
                <a:ext uri="{FF2B5EF4-FFF2-40B4-BE49-F238E27FC236}">
                  <a16:creationId xmlns:a16="http://schemas.microsoft.com/office/drawing/2014/main" id="{FF43B8B7-CF45-456D-9038-8B16D6B83019}"/>
                </a:ext>
              </a:extLst>
            </p:cNvPr>
            <p:cNvGrpSpPr/>
            <p:nvPr>
              <p:custDataLst>
                <p:tags r:id="rId1"/>
              </p:custDataLst>
            </p:nvPr>
          </p:nvGrpSpPr>
          <p:grpSpPr>
            <a:xfrm>
              <a:off x="6042660" y="4618777"/>
              <a:ext cx="5380989" cy="957991"/>
              <a:chOff x="5996940" y="3588814"/>
              <a:chExt cx="5331915" cy="957987"/>
            </a:xfrm>
          </p:grpSpPr>
          <p:sp>
            <p:nvSpPr>
              <p:cNvPr id="95" name="文本框 94">
                <a:extLst>
                  <a:ext uri="{FF2B5EF4-FFF2-40B4-BE49-F238E27FC236}">
                    <a16:creationId xmlns:a16="http://schemas.microsoft.com/office/drawing/2014/main" id="{A462F191-E7D6-4F8C-AE38-CAB861EACD3B}"/>
                  </a:ext>
                </a:extLst>
              </p:cNvPr>
              <p:cNvSpPr txBox="1"/>
              <p:nvPr>
                <p:custDataLst>
                  <p:tags r:id="rId2"/>
                </p:custDataLst>
              </p:nvPr>
            </p:nvSpPr>
            <p:spPr>
              <a:xfrm>
                <a:off x="7125111" y="3819181"/>
                <a:ext cx="4203744" cy="523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800" b="1" dirty="0">
                    <a:solidFill>
                      <a:srgbClr val="9F8C61"/>
                    </a:solidFill>
                    <a:cs typeface="+mn-ea"/>
                    <a:sym typeface="+mn-lt"/>
                  </a:rPr>
                  <a:t>安装施工</a:t>
                </a:r>
              </a:p>
            </p:txBody>
          </p:sp>
          <p:grpSp>
            <p:nvGrpSpPr>
              <p:cNvPr id="96" name="组合 95">
                <a:extLst>
                  <a:ext uri="{FF2B5EF4-FFF2-40B4-BE49-F238E27FC236}">
                    <a16:creationId xmlns:a16="http://schemas.microsoft.com/office/drawing/2014/main" id="{65E6638F-614A-4551-83AF-D95B08563BEC}"/>
                  </a:ext>
                </a:extLst>
              </p:cNvPr>
              <p:cNvGrpSpPr/>
              <p:nvPr/>
            </p:nvGrpSpPr>
            <p:grpSpPr>
              <a:xfrm>
                <a:off x="5996940" y="3588814"/>
                <a:ext cx="772160" cy="957987"/>
                <a:chOff x="6106160" y="1440184"/>
                <a:chExt cx="772160" cy="957987"/>
              </a:xfrm>
            </p:grpSpPr>
            <p:sp>
              <p:nvSpPr>
                <p:cNvPr id="97" name="文本框 96">
                  <a:extLst>
                    <a:ext uri="{FF2B5EF4-FFF2-40B4-BE49-F238E27FC236}">
                      <a16:creationId xmlns:a16="http://schemas.microsoft.com/office/drawing/2014/main" id="{B935F307-54DE-4AC5-B979-F6409F4532DA}"/>
                    </a:ext>
                  </a:extLst>
                </p:cNvPr>
                <p:cNvSpPr txBox="1"/>
                <p:nvPr>
                  <p:custDataLst>
                    <p:tags r:id="rId3"/>
                  </p:custDataLst>
                </p:nvPr>
              </p:nvSpPr>
              <p:spPr>
                <a:xfrm>
                  <a:off x="6106160" y="1503680"/>
                  <a:ext cx="772160" cy="8299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4800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4</a:t>
                  </a:r>
                  <a:endParaRPr lang="zh-CN" altLang="en-US" sz="4800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98" name="椭圆 97">
                  <a:extLst>
                    <a:ext uri="{FF2B5EF4-FFF2-40B4-BE49-F238E27FC236}">
                      <a16:creationId xmlns:a16="http://schemas.microsoft.com/office/drawing/2014/main" id="{3205B10D-86B8-4273-A40E-C4340B3F7759}"/>
                    </a:ext>
                  </a:extLst>
                </p:cNvPr>
                <p:cNvSpPr/>
                <p:nvPr>
                  <p:custDataLst>
                    <p:tags r:id="rId4"/>
                  </p:custDataLst>
                </p:nvPr>
              </p:nvSpPr>
              <p:spPr>
                <a:xfrm>
                  <a:off x="6139846" y="1569726"/>
                  <a:ext cx="698903" cy="698903"/>
                </a:xfrm>
                <a:prstGeom prst="ellipse">
                  <a:avLst/>
                </a:prstGeom>
                <a:noFill/>
                <a:ln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cxnSp>
              <p:nvCxnSpPr>
                <p:cNvPr id="99" name="直接连接符 98">
                  <a:extLst>
                    <a:ext uri="{FF2B5EF4-FFF2-40B4-BE49-F238E27FC236}">
                      <a16:creationId xmlns:a16="http://schemas.microsoft.com/office/drawing/2014/main" id="{8D3D6DC1-6680-45F8-A231-6F87608F0404}"/>
                    </a:ext>
                  </a:extLst>
                </p:cNvPr>
                <p:cNvCxnSpPr/>
                <p:nvPr>
                  <p:custDataLst>
                    <p:tags r:id="rId5"/>
                  </p:custDataLst>
                </p:nvPr>
              </p:nvCxnSpPr>
              <p:spPr>
                <a:xfrm flipH="1">
                  <a:off x="6715760" y="1503680"/>
                  <a:ext cx="122989" cy="193040"/>
                </a:xfrm>
                <a:prstGeom prst="line">
                  <a:avLst/>
                </a:prstGeom>
                <a:ln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直接连接符 99">
                  <a:extLst>
                    <a:ext uri="{FF2B5EF4-FFF2-40B4-BE49-F238E27FC236}">
                      <a16:creationId xmlns:a16="http://schemas.microsoft.com/office/drawing/2014/main" id="{A637398D-56BA-409B-AF44-7868465B8F8C}"/>
                    </a:ext>
                  </a:extLst>
                </p:cNvPr>
                <p:cNvCxnSpPr/>
                <p:nvPr>
                  <p:custDataLst>
                    <p:tags r:id="rId6"/>
                  </p:custDataLst>
                </p:nvPr>
              </p:nvCxnSpPr>
              <p:spPr>
                <a:xfrm flipH="1">
                  <a:off x="6258560" y="2126401"/>
                  <a:ext cx="122989" cy="193040"/>
                </a:xfrm>
                <a:prstGeom prst="line">
                  <a:avLst/>
                </a:prstGeom>
                <a:ln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直接连接符 100">
                  <a:extLst>
                    <a:ext uri="{FF2B5EF4-FFF2-40B4-BE49-F238E27FC236}">
                      <a16:creationId xmlns:a16="http://schemas.microsoft.com/office/drawing/2014/main" id="{1F825BA1-5F2C-45C5-85E8-92A4B2361E0C}"/>
                    </a:ext>
                  </a:extLst>
                </p:cNvPr>
                <p:cNvCxnSpPr/>
                <p:nvPr>
                  <p:custDataLst>
                    <p:tags r:id="rId7"/>
                  </p:custDataLst>
                </p:nvPr>
              </p:nvCxnSpPr>
              <p:spPr>
                <a:xfrm flipH="1">
                  <a:off x="6715761" y="1440184"/>
                  <a:ext cx="61493" cy="96519"/>
                </a:xfrm>
                <a:prstGeom prst="line">
                  <a:avLst/>
                </a:prstGeom>
                <a:ln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" name="直接连接符 101">
                  <a:extLst>
                    <a:ext uri="{FF2B5EF4-FFF2-40B4-BE49-F238E27FC236}">
                      <a16:creationId xmlns:a16="http://schemas.microsoft.com/office/drawing/2014/main" id="{4F80AFF4-A301-4691-9007-84BDA4411DBC}"/>
                    </a:ext>
                  </a:extLst>
                </p:cNvPr>
                <p:cNvCxnSpPr/>
                <p:nvPr>
                  <p:custDataLst>
                    <p:tags r:id="rId8"/>
                  </p:custDataLst>
                </p:nvPr>
              </p:nvCxnSpPr>
              <p:spPr>
                <a:xfrm flipH="1">
                  <a:off x="6258561" y="2301652"/>
                  <a:ext cx="61493" cy="96519"/>
                </a:xfrm>
                <a:prstGeom prst="line">
                  <a:avLst/>
                </a:prstGeom>
                <a:ln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文本框 47"/>
          <p:cNvSpPr txBox="1"/>
          <p:nvPr/>
        </p:nvSpPr>
        <p:spPr>
          <a:xfrm>
            <a:off x="536287" y="172245"/>
            <a:ext cx="17920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spc="600" dirty="0">
                <a:solidFill>
                  <a:srgbClr val="9F8C61"/>
                </a:solidFill>
                <a:cs typeface="+mn-ea"/>
                <a:sym typeface="+mn-lt"/>
              </a:rPr>
              <a:t>安装施工</a:t>
            </a:r>
            <a:endParaRPr lang="en-US" altLang="zh-CN" sz="2400" b="1" spc="600" dirty="0">
              <a:solidFill>
                <a:srgbClr val="9F8C61"/>
              </a:solidFill>
              <a:cs typeface="+mn-ea"/>
              <a:sym typeface="+mn-lt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22CA40F0-EDEF-40A6-B0BA-91476F36A8F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287" y="2999685"/>
            <a:ext cx="4907042" cy="254394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578C19EA-5819-443A-A03B-72F15F876507}"/>
              </a:ext>
            </a:extLst>
          </p:cNvPr>
          <p:cNvSpPr txBox="1"/>
          <p:nvPr/>
        </p:nvSpPr>
        <p:spPr>
          <a:xfrm>
            <a:off x="731020" y="1252100"/>
            <a:ext cx="49585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zh-CN" altLang="en-US" b="1" dirty="0">
                <a:solidFill>
                  <a:srgbClr val="9F8C61"/>
                </a:solidFill>
                <a:latin typeface="黑体" panose="02010609060101010101" pitchFamily="49" charset="-122"/>
                <a:ea typeface="黑体" panose="02010609060101010101" pitchFamily="49" charset="-122"/>
                <a:cs typeface="Segoe Pro Display Light" charset="0"/>
              </a:rPr>
              <a:t>安装示意图：</a:t>
            </a:r>
            <a:endParaRPr lang="en-US" altLang="zh-CN" b="1" dirty="0">
              <a:solidFill>
                <a:srgbClr val="9F8C61"/>
              </a:solidFill>
              <a:latin typeface="黑体" panose="02010609060101010101" pitchFamily="49" charset="-122"/>
              <a:ea typeface="黑体" panose="02010609060101010101" pitchFamily="49" charset="-122"/>
              <a:cs typeface="Segoe Pro Display Light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F70E7739-9439-49A0-A4B8-E14D7EC012D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7097" y="1663764"/>
            <a:ext cx="2957702" cy="228396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47B7B8F-A7F0-4B00-B257-72FC5D5742F9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136" y="1667598"/>
            <a:ext cx="2956560" cy="2283967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D2E650BF-20D2-4766-ACD8-17777B9E5094}"/>
              </a:ext>
            </a:extLst>
          </p:cNvPr>
          <p:cNvSpPr txBox="1"/>
          <p:nvPr/>
        </p:nvSpPr>
        <p:spPr>
          <a:xfrm>
            <a:off x="5689599" y="1252099"/>
            <a:ext cx="39285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800" b="1" dirty="0">
                <a:solidFill>
                  <a:srgbClr val="9F8C61"/>
                </a:solidFill>
                <a:latin typeface="黑体" panose="02010609060101010101" pitchFamily="49" charset="-122"/>
                <a:ea typeface="黑体" panose="02010609060101010101" pitchFamily="49" charset="-122"/>
                <a:cs typeface="Segoe Pro Display Light" charset="0"/>
              </a:rPr>
              <a:t>安装效果：</a:t>
            </a:r>
            <a:endParaRPr lang="zh-CN" altLang="en-US" dirty="0">
              <a:solidFill>
                <a:srgbClr val="9F8C6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248365EA-9406-4F89-9115-502BA775E5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85526" y="3997732"/>
            <a:ext cx="2957703" cy="2102638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CA14BE03-B72A-45CA-AD0F-4822C3DDCA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77096" y="3972331"/>
            <a:ext cx="2957703" cy="2128039"/>
          </a:xfrm>
          <a:prstGeom prst="rect">
            <a:avLst/>
          </a:prstGeom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id="{A169F88B-57F6-47BB-ADE3-51E3CAE7812A}"/>
              </a:ext>
            </a:extLst>
          </p:cNvPr>
          <p:cNvSpPr txBox="1"/>
          <p:nvPr/>
        </p:nvSpPr>
        <p:spPr>
          <a:xfrm>
            <a:off x="1591732" y="2018171"/>
            <a:ext cx="392853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zh-CN" altLang="zh-CN" sz="1600" kern="100" dirty="0">
                <a:solidFill>
                  <a:srgbClr val="9F8C6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一般安装在出入口居中位置</a:t>
            </a:r>
            <a:endParaRPr lang="en-US" altLang="zh-CN" sz="1600" kern="100" dirty="0">
              <a:solidFill>
                <a:srgbClr val="9F8C6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/>
            <a:r>
              <a:rPr lang="zh-CN" altLang="zh-CN" sz="1600" kern="100" dirty="0">
                <a:solidFill>
                  <a:srgbClr val="9F8C6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距离出入口</a:t>
            </a:r>
            <a:r>
              <a:rPr lang="en-US" altLang="zh-CN" sz="1600" kern="100" dirty="0">
                <a:solidFill>
                  <a:srgbClr val="9F8C6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50-100cm</a:t>
            </a:r>
            <a:endParaRPr lang="zh-CN" altLang="zh-CN" sz="1600" kern="100" dirty="0">
              <a:solidFill>
                <a:srgbClr val="9F8C6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87499D64-FDD4-44CF-BB8F-2E279AFBE8AE}"/>
              </a:ext>
            </a:extLst>
          </p:cNvPr>
          <p:cNvSpPr txBox="1"/>
          <p:nvPr/>
        </p:nvSpPr>
        <p:spPr>
          <a:xfrm>
            <a:off x="2328333" y="326133"/>
            <a:ext cx="32518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cap="all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Installation and construction</a:t>
            </a:r>
            <a:endParaRPr lang="zh-CN" altLang="en-US" sz="1400" cap="all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238298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7FB64341-C9C6-4304-80C9-4850D8152A71}"/>
              </a:ext>
            </a:extLst>
          </p:cNvPr>
          <p:cNvSpPr txBox="1"/>
          <p:nvPr/>
        </p:nvSpPr>
        <p:spPr>
          <a:xfrm>
            <a:off x="731020" y="1252100"/>
            <a:ext cx="49585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zh-CN" altLang="en-US" b="1" dirty="0">
                <a:solidFill>
                  <a:srgbClr val="9F8C61"/>
                </a:solidFill>
                <a:latin typeface="黑体" panose="02010609060101010101" pitchFamily="49" charset="-122"/>
                <a:ea typeface="黑体" panose="02010609060101010101" pitchFamily="49" charset="-122"/>
                <a:cs typeface="Segoe Pro Display Light" charset="0"/>
              </a:rPr>
              <a:t>安装示意图：</a:t>
            </a:r>
            <a:endParaRPr lang="en-US" altLang="zh-CN" b="1" dirty="0">
              <a:solidFill>
                <a:srgbClr val="9F8C61"/>
              </a:solidFill>
              <a:latin typeface="黑体" panose="02010609060101010101" pitchFamily="49" charset="-122"/>
              <a:ea typeface="黑体" panose="02010609060101010101" pitchFamily="49" charset="-122"/>
              <a:cs typeface="Segoe Pro Display Light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F6C1EF00-BEC0-444A-9D74-809FEC050685}"/>
              </a:ext>
            </a:extLst>
          </p:cNvPr>
          <p:cNvSpPr txBox="1"/>
          <p:nvPr/>
        </p:nvSpPr>
        <p:spPr>
          <a:xfrm>
            <a:off x="6002866" y="1252100"/>
            <a:ext cx="39285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800" b="1" dirty="0">
                <a:solidFill>
                  <a:srgbClr val="9F8C61"/>
                </a:solidFill>
                <a:latin typeface="黑体" panose="02010609060101010101" pitchFamily="49" charset="-122"/>
                <a:ea typeface="黑体" panose="02010609060101010101" pitchFamily="49" charset="-122"/>
                <a:cs typeface="Segoe Pro Display Light" charset="0"/>
              </a:rPr>
              <a:t>安装效果：</a:t>
            </a:r>
            <a:endParaRPr lang="zh-CN" altLang="en-US" dirty="0">
              <a:solidFill>
                <a:srgbClr val="9F8C6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CB219D5C-EB72-4656-9187-0EDC0AEAAFF2}"/>
              </a:ext>
            </a:extLst>
          </p:cNvPr>
          <p:cNvSpPr txBox="1"/>
          <p:nvPr/>
        </p:nvSpPr>
        <p:spPr>
          <a:xfrm>
            <a:off x="1591732" y="2018171"/>
            <a:ext cx="392853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zh-CN" altLang="zh-CN" sz="1600" kern="100" dirty="0">
                <a:solidFill>
                  <a:srgbClr val="9F8C6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一般安装在出入口居中位置</a:t>
            </a:r>
            <a:endParaRPr lang="en-US" altLang="zh-CN" sz="1600" kern="100" dirty="0">
              <a:solidFill>
                <a:srgbClr val="9F8C6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/>
            <a:r>
              <a:rPr lang="zh-CN" altLang="zh-CN" sz="1600" kern="100" dirty="0">
                <a:solidFill>
                  <a:srgbClr val="9F8C6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距离出入口</a:t>
            </a:r>
            <a:r>
              <a:rPr lang="en-US" altLang="zh-CN" sz="1600" kern="100" dirty="0">
                <a:solidFill>
                  <a:srgbClr val="9F8C6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50-100cm</a:t>
            </a:r>
            <a:endParaRPr lang="zh-CN" altLang="zh-CN" sz="1600" kern="100" dirty="0">
              <a:solidFill>
                <a:srgbClr val="9F8C6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DE8CD81B-A0C0-4325-B18E-52E195B8F9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819" y="2982458"/>
            <a:ext cx="4865447" cy="254519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9A4B014-1836-4427-ABF9-176F922AFA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4213686"/>
            <a:ext cx="2704432" cy="206914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FE96833A-95E5-4262-B8D0-7C2437B709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32749" y="1784962"/>
            <a:ext cx="2704432" cy="239499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B75005D1-4FAB-426F-8DE7-5D7E89C6DE3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2749" y="4213686"/>
            <a:ext cx="2717572" cy="206914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AF0B039-CB03-4668-9AA4-9B8E04A4BC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0" y="1784962"/>
            <a:ext cx="2708885" cy="2394992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170729D7-4F30-4062-999A-8D9032107511}"/>
              </a:ext>
            </a:extLst>
          </p:cNvPr>
          <p:cNvSpPr txBox="1"/>
          <p:nvPr/>
        </p:nvSpPr>
        <p:spPr>
          <a:xfrm>
            <a:off x="536287" y="172245"/>
            <a:ext cx="17920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spc="600" dirty="0">
                <a:solidFill>
                  <a:srgbClr val="9F8C61"/>
                </a:solidFill>
                <a:cs typeface="+mn-ea"/>
                <a:sym typeface="+mn-lt"/>
              </a:rPr>
              <a:t>安装施工</a:t>
            </a:r>
            <a:endParaRPr lang="en-US" altLang="zh-CN" sz="2400" b="1" spc="600" dirty="0">
              <a:solidFill>
                <a:srgbClr val="9F8C61"/>
              </a:solidFill>
              <a:cs typeface="+mn-ea"/>
              <a:sym typeface="+mn-lt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FA36A1E9-52F0-48C1-B06B-C1961351E345}"/>
              </a:ext>
            </a:extLst>
          </p:cNvPr>
          <p:cNvSpPr txBox="1"/>
          <p:nvPr/>
        </p:nvSpPr>
        <p:spPr>
          <a:xfrm>
            <a:off x="2328333" y="326133"/>
            <a:ext cx="32518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cap="all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Installation and construction</a:t>
            </a:r>
            <a:endParaRPr lang="zh-CN" altLang="en-US" sz="1400" cap="all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103104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433C4A5D-24C6-494F-93AE-ECDC8B34E003}"/>
              </a:ext>
            </a:extLst>
          </p:cNvPr>
          <p:cNvSpPr txBox="1"/>
          <p:nvPr/>
        </p:nvSpPr>
        <p:spPr>
          <a:xfrm>
            <a:off x="731020" y="1252100"/>
            <a:ext cx="49585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zh-CN" altLang="en-US" b="1" dirty="0">
                <a:solidFill>
                  <a:srgbClr val="9F8C61"/>
                </a:solidFill>
                <a:latin typeface="黑体" panose="02010609060101010101" pitchFamily="49" charset="-122"/>
                <a:ea typeface="黑体" panose="02010609060101010101" pitchFamily="49" charset="-122"/>
                <a:cs typeface="Segoe Pro Display Light" charset="0"/>
              </a:rPr>
              <a:t>安装示意图：</a:t>
            </a:r>
            <a:endParaRPr lang="en-US" altLang="zh-CN" b="1" dirty="0">
              <a:solidFill>
                <a:srgbClr val="9F8C61"/>
              </a:solidFill>
              <a:latin typeface="黑体" panose="02010609060101010101" pitchFamily="49" charset="-122"/>
              <a:ea typeface="黑体" panose="02010609060101010101" pitchFamily="49" charset="-122"/>
              <a:cs typeface="Segoe Pro Display Light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ED9BDBF0-6C3E-4670-AC31-E34C99E49E53}"/>
              </a:ext>
            </a:extLst>
          </p:cNvPr>
          <p:cNvSpPr txBox="1"/>
          <p:nvPr/>
        </p:nvSpPr>
        <p:spPr>
          <a:xfrm>
            <a:off x="6002866" y="1252100"/>
            <a:ext cx="39285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800" b="1" dirty="0">
                <a:solidFill>
                  <a:srgbClr val="9F8C61"/>
                </a:solidFill>
                <a:latin typeface="黑体" panose="02010609060101010101" pitchFamily="49" charset="-122"/>
                <a:ea typeface="黑体" panose="02010609060101010101" pitchFamily="49" charset="-122"/>
                <a:cs typeface="Segoe Pro Display Light" charset="0"/>
              </a:rPr>
              <a:t>安装效果：</a:t>
            </a:r>
            <a:endParaRPr lang="zh-CN" altLang="en-US" dirty="0">
              <a:solidFill>
                <a:srgbClr val="9F8C6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EC51B777-83AC-4C56-8F51-794A08E21163}"/>
              </a:ext>
            </a:extLst>
          </p:cNvPr>
          <p:cNvSpPr txBox="1"/>
          <p:nvPr/>
        </p:nvSpPr>
        <p:spPr>
          <a:xfrm>
            <a:off x="1591732" y="2018171"/>
            <a:ext cx="392853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zh-CN" altLang="zh-CN" sz="1600" kern="100" dirty="0">
                <a:solidFill>
                  <a:srgbClr val="9F8C6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一般安装在出入口居中位置</a:t>
            </a:r>
            <a:endParaRPr lang="en-US" altLang="zh-CN" sz="1600" kern="100" dirty="0">
              <a:solidFill>
                <a:srgbClr val="9F8C6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/>
            <a:r>
              <a:rPr lang="zh-CN" altLang="zh-CN" sz="1600" kern="100" dirty="0">
                <a:solidFill>
                  <a:srgbClr val="9F8C6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距离出入口</a:t>
            </a:r>
            <a:r>
              <a:rPr lang="en-US" altLang="zh-CN" sz="1600" kern="100" dirty="0">
                <a:solidFill>
                  <a:srgbClr val="9F8C6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50-100cm</a:t>
            </a:r>
            <a:endParaRPr lang="zh-CN" altLang="zh-CN" sz="1600" kern="100" dirty="0">
              <a:solidFill>
                <a:srgbClr val="9F8C6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4C4D319A-E9E5-4A13-B5C4-D6F04F3B58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020" y="2907139"/>
            <a:ext cx="5153408" cy="269583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DC1EF38-F406-4493-BECB-B1B11F52C3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9352" y="1853008"/>
            <a:ext cx="2715027" cy="2073013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6ACB362D-A201-453E-9132-75876FA5F24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8051" y="1853008"/>
            <a:ext cx="2715027" cy="207301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8EB8AE2-4657-4B83-A64F-B5BC045F389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8052" y="3961269"/>
            <a:ext cx="2715026" cy="207301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5169326C-940A-4834-9841-63834472B5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69352" y="3961269"/>
            <a:ext cx="2715025" cy="2073013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C13269FF-F2A8-44A6-8040-DA88F86BEC32}"/>
              </a:ext>
            </a:extLst>
          </p:cNvPr>
          <p:cNvSpPr txBox="1"/>
          <p:nvPr/>
        </p:nvSpPr>
        <p:spPr>
          <a:xfrm>
            <a:off x="536287" y="172245"/>
            <a:ext cx="17920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spc="600" dirty="0">
                <a:solidFill>
                  <a:srgbClr val="9F8C61"/>
                </a:solidFill>
                <a:cs typeface="+mn-ea"/>
                <a:sym typeface="+mn-lt"/>
              </a:rPr>
              <a:t>安装施工</a:t>
            </a:r>
            <a:endParaRPr lang="en-US" altLang="zh-CN" sz="2400" b="1" spc="600" dirty="0">
              <a:solidFill>
                <a:srgbClr val="9F8C61"/>
              </a:solidFill>
              <a:cs typeface="+mn-ea"/>
              <a:sym typeface="+mn-lt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BD8C4A0E-3D01-44CB-B082-D8C295DB5B4B}"/>
              </a:ext>
            </a:extLst>
          </p:cNvPr>
          <p:cNvSpPr txBox="1"/>
          <p:nvPr/>
        </p:nvSpPr>
        <p:spPr>
          <a:xfrm>
            <a:off x="2328333" y="326133"/>
            <a:ext cx="32518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cap="all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Installation and construction</a:t>
            </a:r>
            <a:endParaRPr lang="zh-CN" altLang="en-US" sz="1400" cap="all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329814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文本框 47"/>
          <p:cNvSpPr txBox="1"/>
          <p:nvPr/>
        </p:nvSpPr>
        <p:spPr>
          <a:xfrm>
            <a:off x="536287" y="172245"/>
            <a:ext cx="6025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spc="600" dirty="0">
                <a:solidFill>
                  <a:srgbClr val="9F8C61"/>
                </a:solidFill>
                <a:cs typeface="+mn-ea"/>
                <a:sym typeface="+mn-lt"/>
              </a:rPr>
              <a:t>客流视频画面</a:t>
            </a:r>
            <a:r>
              <a:rPr lang="en-US" altLang="zh-CN" sz="2400" b="1" spc="600" dirty="0">
                <a:solidFill>
                  <a:srgbClr val="9F8C61"/>
                </a:solidFill>
                <a:cs typeface="+mn-ea"/>
                <a:sym typeface="+mn-lt"/>
              </a:rPr>
              <a:t>(</a:t>
            </a:r>
            <a:r>
              <a:rPr lang="zh-CN" altLang="en-US" sz="2400" b="1" spc="600" dirty="0">
                <a:solidFill>
                  <a:srgbClr val="9F8C61"/>
                </a:solidFill>
                <a:cs typeface="+mn-ea"/>
                <a:sym typeface="+mn-lt"/>
              </a:rPr>
              <a:t>垂直安装视角</a:t>
            </a:r>
            <a:r>
              <a:rPr lang="en-US" altLang="zh-CN" sz="2400" b="1" spc="600" dirty="0">
                <a:solidFill>
                  <a:srgbClr val="9F8C61"/>
                </a:solidFill>
                <a:cs typeface="+mn-ea"/>
                <a:sym typeface="+mn-lt"/>
              </a:rPr>
              <a:t>)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312A5D71-B6BC-438C-9150-240943070B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1672" y="1075428"/>
            <a:ext cx="4445059" cy="250196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2264BC71-96B4-4304-B57C-9F73FAA0B8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6606" y="3711134"/>
            <a:ext cx="4453721" cy="250196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EA89A587-19BE-497B-A6AD-8146096E29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0337" y="3711134"/>
            <a:ext cx="4445058" cy="250196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1284B125-3240-4CE0-B9CA-F45BEDAA4D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46606" y="1069164"/>
            <a:ext cx="4445057" cy="2508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7393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文本框 47"/>
          <p:cNvSpPr txBox="1"/>
          <p:nvPr/>
        </p:nvSpPr>
        <p:spPr>
          <a:xfrm>
            <a:off x="536287" y="172245"/>
            <a:ext cx="6025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spc="600" dirty="0">
                <a:solidFill>
                  <a:srgbClr val="9F8C61"/>
                </a:solidFill>
                <a:cs typeface="+mn-ea"/>
                <a:sym typeface="+mn-lt"/>
              </a:rPr>
              <a:t>客流视频画面</a:t>
            </a:r>
            <a:r>
              <a:rPr lang="en-US" altLang="zh-CN" sz="2400" b="1" spc="600" dirty="0">
                <a:solidFill>
                  <a:srgbClr val="9F8C61"/>
                </a:solidFill>
                <a:cs typeface="+mn-ea"/>
                <a:sym typeface="+mn-lt"/>
              </a:rPr>
              <a:t>(</a:t>
            </a:r>
            <a:r>
              <a:rPr lang="zh-CN" altLang="en-US" sz="2400" b="1" spc="600" dirty="0">
                <a:solidFill>
                  <a:srgbClr val="9F8C61"/>
                </a:solidFill>
                <a:cs typeface="+mn-ea"/>
                <a:sym typeface="+mn-lt"/>
              </a:rPr>
              <a:t>倾斜安装视角</a:t>
            </a:r>
            <a:r>
              <a:rPr lang="en-US" altLang="zh-CN" sz="2400" b="1" spc="600" dirty="0">
                <a:solidFill>
                  <a:srgbClr val="9F8C61"/>
                </a:solidFill>
                <a:cs typeface="+mn-ea"/>
                <a:sym typeface="+mn-lt"/>
              </a:rPr>
              <a:t>)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AE79AC68-BAB5-4892-AFDA-890DE50D89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6332" y="1110265"/>
            <a:ext cx="4596689" cy="2580127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ADDD2A1-5808-4D2C-94C6-AD7203FAB3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2267" y="1110265"/>
            <a:ext cx="4596690" cy="258012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24C1AC3-8E65-4D1C-A941-95252D1B0C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6332" y="3804284"/>
            <a:ext cx="4596689" cy="256040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5DB13ECC-9279-4B85-BD37-393AC1C19B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2267" y="3804284"/>
            <a:ext cx="4565718" cy="2580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1220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图片 87">
            <a:extLst>
              <a:ext uri="{FF2B5EF4-FFF2-40B4-BE49-F238E27FC236}">
                <a16:creationId xmlns:a16="http://schemas.microsoft.com/office/drawing/2014/main" id="{0B24F8EE-4C40-4595-9B74-B95C91A6B34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9619" y="1660374"/>
            <a:ext cx="6108084" cy="3186456"/>
          </a:xfrm>
          <a:prstGeom prst="rect">
            <a:avLst/>
          </a:prstGeom>
        </p:spPr>
      </p:pic>
      <p:sp>
        <p:nvSpPr>
          <p:cNvPr id="89" name="文本框 88">
            <a:extLst>
              <a:ext uri="{FF2B5EF4-FFF2-40B4-BE49-F238E27FC236}">
                <a16:creationId xmlns:a16="http://schemas.microsoft.com/office/drawing/2014/main" id="{8BB166D7-BC67-4085-9663-A5B9C7CB4870}"/>
              </a:ext>
            </a:extLst>
          </p:cNvPr>
          <p:cNvSpPr txBox="1"/>
          <p:nvPr/>
        </p:nvSpPr>
        <p:spPr>
          <a:xfrm>
            <a:off x="4530930" y="2930436"/>
            <a:ext cx="3885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600" b="1" dirty="0">
                <a:effectLst>
                  <a:outerShdw blurRad="50800" dist="38100" dir="8100000" algn="tr" rotWithShape="0">
                    <a:schemeClr val="bg1">
                      <a:alpha val="40000"/>
                    </a:schemeClr>
                  </a:outerShdw>
                </a:effectLst>
                <a:cs typeface="+mn-ea"/>
                <a:sym typeface="+mn-lt"/>
              </a:rPr>
              <a:t>客流平台介绍</a:t>
            </a:r>
            <a:endParaRPr lang="en-US" altLang="zh-CN" sz="3600" b="1" dirty="0">
              <a:effectLst>
                <a:outerShdw blurRad="50800" dist="38100" dir="8100000" algn="tr" rotWithShape="0">
                  <a:schemeClr val="bg1">
                    <a:alpha val="40000"/>
                  </a:schemeClr>
                </a:outerShdw>
              </a:effectLst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73871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文本框 47"/>
          <p:cNvSpPr txBox="1"/>
          <p:nvPr/>
        </p:nvSpPr>
        <p:spPr>
          <a:xfrm>
            <a:off x="536287" y="172245"/>
            <a:ext cx="3917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9F8C61"/>
                </a:solidFill>
                <a:cs typeface="+mn-ea"/>
                <a:sym typeface="+mn-lt"/>
              </a:rPr>
              <a:t>客流平台介绍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A2633BA8-D497-464A-812D-B46357BC297B}"/>
              </a:ext>
            </a:extLst>
          </p:cNvPr>
          <p:cNvSpPr txBox="1"/>
          <p:nvPr/>
        </p:nvSpPr>
        <p:spPr>
          <a:xfrm>
            <a:off x="2503266" y="326133"/>
            <a:ext cx="365564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cap="all" dirty="0">
                <a:solidFill>
                  <a:schemeClr val="bg2">
                    <a:lumMod val="50000"/>
                  </a:schemeClr>
                </a:solidFill>
                <a:effectLst/>
              </a:rPr>
              <a:t>Passenger Flow Platform Introduction</a:t>
            </a:r>
            <a:endParaRPr lang="zh-CN" altLang="en-US" sz="1400" cap="all" spc="300" dirty="0">
              <a:solidFill>
                <a:schemeClr val="bg2">
                  <a:lumMod val="50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2A3BF759-0168-4655-B123-26F22F9C6B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287" y="1059343"/>
            <a:ext cx="11190046" cy="5243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476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文本框 47"/>
          <p:cNvSpPr txBox="1"/>
          <p:nvPr/>
        </p:nvSpPr>
        <p:spPr>
          <a:xfrm>
            <a:off x="536287" y="172245"/>
            <a:ext cx="3917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9F8C61"/>
                </a:solidFill>
                <a:cs typeface="+mn-ea"/>
                <a:sym typeface="+mn-lt"/>
              </a:rPr>
              <a:t>客流平台介绍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A2633BA8-D497-464A-812D-B46357BC297B}"/>
              </a:ext>
            </a:extLst>
          </p:cNvPr>
          <p:cNvSpPr txBox="1"/>
          <p:nvPr/>
        </p:nvSpPr>
        <p:spPr>
          <a:xfrm>
            <a:off x="2503266" y="326133"/>
            <a:ext cx="365564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cap="all" dirty="0">
                <a:solidFill>
                  <a:schemeClr val="bg2">
                    <a:lumMod val="50000"/>
                  </a:schemeClr>
                </a:solidFill>
                <a:effectLst/>
              </a:rPr>
              <a:t>Passenger Flow Platform Introduction</a:t>
            </a:r>
            <a:endParaRPr lang="zh-CN" altLang="en-US" sz="1400" cap="all" spc="300" dirty="0">
              <a:solidFill>
                <a:schemeClr val="bg2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B8037CDB-4DC1-4C9B-A246-99B0C2ED6FE8}"/>
              </a:ext>
            </a:extLst>
          </p:cNvPr>
          <p:cNvSpPr txBox="1"/>
          <p:nvPr/>
        </p:nvSpPr>
        <p:spPr>
          <a:xfrm>
            <a:off x="617479" y="1375927"/>
            <a:ext cx="11082867" cy="51090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b="1" dirty="0">
                <a:latin typeface="宋体" panose="02010600030101010101" pitchFamily="2" charset="-122"/>
                <a:ea typeface="宋体" panose="02010600030101010101" pitchFamily="2" charset="-122"/>
              </a:rPr>
              <a:t>客流管理软件AJS-Web9.0</a:t>
            </a:r>
            <a:endParaRPr lang="en-US" altLang="zh-CN" sz="1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zh-CN" altLang="en-US" sz="1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一、系统管理：</a:t>
            </a:r>
          </a:p>
          <a:p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包含实体管理、设备管理、角色管理、用户管理、运维工具、预警信息处理等多个模块，用于客流软件后台的管理、权限分配、数据结构搭建、运维等功能。</a:t>
            </a:r>
          </a:p>
          <a:p>
            <a:endParaRPr lang="zh-CN" altLang="en-US" sz="1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二、数据分析：</a:t>
            </a:r>
          </a:p>
          <a:p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a、工作台模块，显示的是客流平台的概况信息，如设备在线、告警情况，进出客流数据简单查询、高峰时段的预览、实体排名、实时数据、累计数据的简报</a:t>
            </a:r>
          </a:p>
          <a:p>
            <a:endParaRPr lang="zh-CN" altLang="en-US" sz="1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b、数据分析模块，显示的是客流报表的详细查询系统，支持不同维度的客流报表的生成（柱状图，折线图，时/天/周/月/年报表）和导出(柱状图、折线图以图片格式导出、报表以EXCEL形式导出）</a:t>
            </a:r>
          </a:p>
          <a:p>
            <a:endParaRPr lang="zh-CN" altLang="en-US" sz="1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c、精准客流模块，显示的是人群属性的查询系统，支持人群属性(男女性别、年龄段)查询和导出，支持顾客停留时长查询和导出，支持门店排名对比、时段客流对比、天气活动分析等数据分析</a:t>
            </a:r>
          </a:p>
          <a:p>
            <a:endParaRPr lang="zh-CN" altLang="en-US" sz="1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d、视频监控(国标视频监控)模块，显示的是接入平台的监控摄像头/客流摄像头的实时画面（用于视频巡店）</a:t>
            </a:r>
          </a:p>
          <a:p>
            <a:endParaRPr lang="zh-CN" altLang="en-US" sz="1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e、智慧巡店模块，显示的门店&amp;连锁店的视频巡店功能（巡店工作台、视频巡检、在线考评、巡检记录、巡检分析、检查项管理、巡检模板管理、巡检计划管理）</a:t>
            </a:r>
          </a:p>
          <a:p>
            <a:endParaRPr lang="zh-CN" altLang="en-US" sz="1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三、开发</a:t>
            </a:r>
            <a:r>
              <a:rPr lang="en-US" altLang="zh-CN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/</a:t>
            </a:r>
            <a:r>
              <a:rPr lang="zh-CN" altLang="en-US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定制</a:t>
            </a: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</a:rPr>
              <a:t>数据报表支持api二次开发，支持定制，支持数据转发</a:t>
            </a:r>
          </a:p>
        </p:txBody>
      </p:sp>
    </p:spTree>
    <p:extLst>
      <p:ext uri="{BB962C8B-B14F-4D97-AF65-F5344CB8AC3E}">
        <p14:creationId xmlns:p14="http://schemas.microsoft.com/office/powerpoint/2010/main" val="3495806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文本框 47"/>
          <p:cNvSpPr txBox="1"/>
          <p:nvPr/>
        </p:nvSpPr>
        <p:spPr>
          <a:xfrm>
            <a:off x="536287" y="172245"/>
            <a:ext cx="3917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9F8C61"/>
                </a:solidFill>
                <a:cs typeface="+mn-ea"/>
                <a:sym typeface="+mn-lt"/>
              </a:rPr>
              <a:t>客流平台介绍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A2633BA8-D497-464A-812D-B46357BC297B}"/>
              </a:ext>
            </a:extLst>
          </p:cNvPr>
          <p:cNvSpPr txBox="1"/>
          <p:nvPr/>
        </p:nvSpPr>
        <p:spPr>
          <a:xfrm>
            <a:off x="2503266" y="326133"/>
            <a:ext cx="365564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cap="all" dirty="0">
                <a:solidFill>
                  <a:schemeClr val="bg2">
                    <a:lumMod val="50000"/>
                  </a:schemeClr>
                </a:solidFill>
                <a:effectLst/>
              </a:rPr>
              <a:t>Passenger Flow Platform Introduction</a:t>
            </a:r>
            <a:endParaRPr lang="zh-CN" altLang="en-US" sz="1400" cap="all" spc="300" dirty="0">
              <a:solidFill>
                <a:schemeClr val="bg2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6" name="圆角矩形 4">
            <a:extLst>
              <a:ext uri="{FF2B5EF4-FFF2-40B4-BE49-F238E27FC236}">
                <a16:creationId xmlns:a16="http://schemas.microsoft.com/office/drawing/2014/main" id="{2FFB47CF-EBDD-4716-B8FF-1904108B83D2}"/>
              </a:ext>
            </a:extLst>
          </p:cNvPr>
          <p:cNvSpPr/>
          <p:nvPr/>
        </p:nvSpPr>
        <p:spPr>
          <a:xfrm>
            <a:off x="1193802" y="1959662"/>
            <a:ext cx="2825087" cy="1282891"/>
          </a:xfrm>
          <a:prstGeom prst="roundRect">
            <a:avLst>
              <a:gd name="adj" fmla="val 11348"/>
            </a:avLst>
          </a:prstGeom>
          <a:gradFill>
            <a:gsLst>
              <a:gs pos="0">
                <a:srgbClr val="EEF3F9"/>
              </a:gs>
              <a:gs pos="100000">
                <a:srgbClr val="D951B5"/>
              </a:gs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86000">
                <a:srgbClr val="C48CCB"/>
              </a:gs>
              <a:gs pos="45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r>
              <a:rPr lang="zh-CN" altLang="zh-CN" sz="16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实体管理：</a:t>
            </a:r>
            <a:endParaRPr lang="en-US" altLang="zh-CN" sz="1600" spc="100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zh-CN" sz="16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创建</a:t>
            </a:r>
            <a:r>
              <a:rPr lang="zh-CN" altLang="en-US" sz="16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实体、组织结构，如创建“北京场馆”实体</a:t>
            </a:r>
            <a:r>
              <a:rPr lang="zh-CN" altLang="zh-CN" sz="16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等</a:t>
            </a:r>
            <a:endParaRPr lang="zh-CN" altLang="en-US" sz="1600" dirty="0">
              <a:cs typeface="+mn-ea"/>
              <a:sym typeface="+mn-lt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A6F921F8-EA21-4C4C-BE0E-0A6908F8B3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467" y="813199"/>
            <a:ext cx="5833531" cy="278662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A7A4BD08-47E5-4434-A649-14681CD7BD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1467" y="3780067"/>
            <a:ext cx="5833531" cy="2816928"/>
          </a:xfrm>
          <a:prstGeom prst="rect">
            <a:avLst/>
          </a:prstGeom>
        </p:spPr>
      </p:pic>
      <p:sp>
        <p:nvSpPr>
          <p:cNvPr id="11" name="圆角矩形 4">
            <a:extLst>
              <a:ext uri="{FF2B5EF4-FFF2-40B4-BE49-F238E27FC236}">
                <a16:creationId xmlns:a16="http://schemas.microsoft.com/office/drawing/2014/main" id="{052DD575-72E3-451E-B136-A3E3D3E14255}"/>
              </a:ext>
            </a:extLst>
          </p:cNvPr>
          <p:cNvSpPr/>
          <p:nvPr/>
        </p:nvSpPr>
        <p:spPr>
          <a:xfrm>
            <a:off x="1193801" y="4547085"/>
            <a:ext cx="2825087" cy="1282891"/>
          </a:xfrm>
          <a:prstGeom prst="roundRect">
            <a:avLst>
              <a:gd name="adj" fmla="val 11348"/>
            </a:avLst>
          </a:prstGeom>
          <a:gradFill>
            <a:gsLst>
              <a:gs pos="0">
                <a:srgbClr val="EEF3F9"/>
              </a:gs>
              <a:gs pos="100000">
                <a:srgbClr val="D951B5"/>
              </a:gs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86000">
                <a:srgbClr val="C48CCB"/>
              </a:gs>
              <a:gs pos="45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r>
              <a:rPr lang="zh-CN" altLang="en-US" sz="16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通道</a:t>
            </a:r>
            <a:r>
              <a:rPr lang="zh-CN" altLang="zh-CN" sz="16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管理：</a:t>
            </a:r>
            <a:endParaRPr lang="en-US" altLang="zh-CN" sz="1600" spc="100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16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选择对应的实体，创建客流数据通道，通道可绑定单个设备或多个设备。</a:t>
            </a:r>
            <a:endParaRPr lang="zh-CN" altLang="en-US" sz="1600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58604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文本框 47"/>
          <p:cNvSpPr txBox="1"/>
          <p:nvPr/>
        </p:nvSpPr>
        <p:spPr>
          <a:xfrm>
            <a:off x="536287" y="172245"/>
            <a:ext cx="3917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9F8C61"/>
                </a:solidFill>
                <a:cs typeface="+mn-ea"/>
                <a:sym typeface="+mn-lt"/>
              </a:rPr>
              <a:t>客流平台介绍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A2633BA8-D497-464A-812D-B46357BC297B}"/>
              </a:ext>
            </a:extLst>
          </p:cNvPr>
          <p:cNvSpPr txBox="1"/>
          <p:nvPr/>
        </p:nvSpPr>
        <p:spPr>
          <a:xfrm>
            <a:off x="2503266" y="326133"/>
            <a:ext cx="365564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cap="all" dirty="0">
                <a:solidFill>
                  <a:schemeClr val="bg2">
                    <a:lumMod val="50000"/>
                  </a:schemeClr>
                </a:solidFill>
                <a:effectLst/>
              </a:rPr>
              <a:t>Passenger Flow Platform Introduction</a:t>
            </a:r>
            <a:endParaRPr lang="zh-CN" altLang="en-US" sz="1400" cap="all" spc="300" dirty="0">
              <a:solidFill>
                <a:schemeClr val="bg2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6" name="圆角矩形 4">
            <a:extLst>
              <a:ext uri="{FF2B5EF4-FFF2-40B4-BE49-F238E27FC236}">
                <a16:creationId xmlns:a16="http://schemas.microsoft.com/office/drawing/2014/main" id="{2FFB47CF-EBDD-4716-B8FF-1904108B83D2}"/>
              </a:ext>
            </a:extLst>
          </p:cNvPr>
          <p:cNvSpPr/>
          <p:nvPr/>
        </p:nvSpPr>
        <p:spPr>
          <a:xfrm>
            <a:off x="1193802" y="1959662"/>
            <a:ext cx="2825087" cy="1282891"/>
          </a:xfrm>
          <a:prstGeom prst="roundRect">
            <a:avLst>
              <a:gd name="adj" fmla="val 11348"/>
            </a:avLst>
          </a:prstGeom>
          <a:gradFill>
            <a:gsLst>
              <a:gs pos="0">
                <a:srgbClr val="EEF3F9"/>
              </a:gs>
              <a:gs pos="100000">
                <a:srgbClr val="D951B5"/>
              </a:gs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86000">
                <a:srgbClr val="C48CCB"/>
              </a:gs>
              <a:gs pos="45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r>
              <a:rPr lang="zh-CN" altLang="en-US" sz="16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角色</a:t>
            </a:r>
            <a:r>
              <a:rPr lang="zh-CN" altLang="zh-CN" sz="16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管理：</a:t>
            </a:r>
            <a:endParaRPr lang="en-US" altLang="zh-CN" sz="1600" spc="100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16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可以创建不同权限的管理账号，管理账号权限可以自由设置。</a:t>
            </a:r>
            <a:endParaRPr lang="zh-CN" altLang="en-US" sz="1600" dirty="0">
              <a:cs typeface="+mn-ea"/>
              <a:sym typeface="+mn-lt"/>
            </a:endParaRPr>
          </a:p>
        </p:txBody>
      </p:sp>
      <p:sp>
        <p:nvSpPr>
          <p:cNvPr id="11" name="圆角矩形 4">
            <a:extLst>
              <a:ext uri="{FF2B5EF4-FFF2-40B4-BE49-F238E27FC236}">
                <a16:creationId xmlns:a16="http://schemas.microsoft.com/office/drawing/2014/main" id="{052DD575-72E3-451E-B136-A3E3D3E14255}"/>
              </a:ext>
            </a:extLst>
          </p:cNvPr>
          <p:cNvSpPr/>
          <p:nvPr/>
        </p:nvSpPr>
        <p:spPr>
          <a:xfrm>
            <a:off x="1193801" y="4547085"/>
            <a:ext cx="2825087" cy="1282891"/>
          </a:xfrm>
          <a:prstGeom prst="roundRect">
            <a:avLst>
              <a:gd name="adj" fmla="val 11348"/>
            </a:avLst>
          </a:prstGeom>
          <a:gradFill>
            <a:gsLst>
              <a:gs pos="0">
                <a:srgbClr val="EEF3F9"/>
              </a:gs>
              <a:gs pos="100000">
                <a:srgbClr val="D951B5"/>
              </a:gs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86000">
                <a:srgbClr val="C48CCB"/>
              </a:gs>
              <a:gs pos="45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r>
              <a:rPr lang="zh-CN" altLang="en-US" sz="16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用户</a:t>
            </a:r>
            <a:r>
              <a:rPr lang="zh-CN" altLang="zh-CN" sz="16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管理：</a:t>
            </a:r>
            <a:endParaRPr lang="en-US" altLang="zh-CN" sz="1600" spc="100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16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可以创建子账号，并给子账号分配对应的角色（管理权限）。</a:t>
            </a:r>
            <a:endParaRPr lang="zh-CN" altLang="en-US" sz="1600" dirty="0">
              <a:cs typeface="+mn-ea"/>
              <a:sym typeface="+mn-lt"/>
            </a:endParaRP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441B9F4C-113E-4B53-A062-09C84F059CF6}"/>
              </a:ext>
            </a:extLst>
          </p:cNvPr>
          <p:cNvGrpSpPr/>
          <p:nvPr/>
        </p:nvGrpSpPr>
        <p:grpSpPr>
          <a:xfrm>
            <a:off x="4961466" y="811348"/>
            <a:ext cx="5833531" cy="2791280"/>
            <a:chOff x="4961466" y="811348"/>
            <a:chExt cx="5833531" cy="2791280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39822217-D650-4499-8274-0AC481BAA9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61466" y="811348"/>
              <a:ext cx="5833531" cy="2791280"/>
            </a:xfrm>
            <a:prstGeom prst="rect">
              <a:avLst/>
            </a:prstGeom>
          </p:spPr>
        </p:pic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A1348C81-0E1B-4B18-B86D-966ABCD41AE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267495" y="2170561"/>
              <a:ext cx="1740038" cy="1432067"/>
            </a:xfrm>
            <a:prstGeom prst="rect">
              <a:avLst/>
            </a:prstGeom>
          </p:spPr>
        </p:pic>
      </p:grp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488FF05F-51D4-42D5-B91A-4EC785096244}"/>
              </a:ext>
            </a:extLst>
          </p:cNvPr>
          <p:cNvGrpSpPr/>
          <p:nvPr/>
        </p:nvGrpSpPr>
        <p:grpSpPr>
          <a:xfrm>
            <a:off x="4961465" y="3759485"/>
            <a:ext cx="5833531" cy="2946302"/>
            <a:chOff x="4961465" y="3759485"/>
            <a:chExt cx="5833531" cy="2946302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27A5D077-5E0C-4A68-BCE6-90549A8D8B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961465" y="3759485"/>
              <a:ext cx="5833531" cy="2857052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CFC0ED95-DA66-42C4-9F57-282991F7EE0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219323" y="5387517"/>
              <a:ext cx="1836381" cy="13182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47567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图片 87">
            <a:extLst>
              <a:ext uri="{FF2B5EF4-FFF2-40B4-BE49-F238E27FC236}">
                <a16:creationId xmlns:a16="http://schemas.microsoft.com/office/drawing/2014/main" id="{0B24F8EE-4C40-4595-9B74-B95C91A6B34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9619" y="1660374"/>
            <a:ext cx="6108084" cy="3186456"/>
          </a:xfrm>
          <a:prstGeom prst="rect">
            <a:avLst/>
          </a:prstGeom>
        </p:spPr>
      </p:pic>
      <p:sp>
        <p:nvSpPr>
          <p:cNvPr id="89" name="文本框 88">
            <a:extLst>
              <a:ext uri="{FF2B5EF4-FFF2-40B4-BE49-F238E27FC236}">
                <a16:creationId xmlns:a16="http://schemas.microsoft.com/office/drawing/2014/main" id="{8BB166D7-BC67-4085-9663-A5B9C7CB4870}"/>
              </a:ext>
            </a:extLst>
          </p:cNvPr>
          <p:cNvSpPr txBox="1"/>
          <p:nvPr/>
        </p:nvSpPr>
        <p:spPr>
          <a:xfrm>
            <a:off x="4691271" y="2954950"/>
            <a:ext cx="34875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600" b="1" dirty="0">
                <a:effectLst>
                  <a:outerShdw blurRad="50800" dist="38100" dir="8100000" algn="tr" rotWithShape="0">
                    <a:schemeClr val="bg1">
                      <a:alpha val="40000"/>
                    </a:schemeClr>
                  </a:outerShdw>
                </a:effectLst>
                <a:cs typeface="+mn-ea"/>
                <a:sym typeface="+mn-lt"/>
              </a:rPr>
              <a:t>商业客流的意义</a:t>
            </a:r>
          </a:p>
        </p:txBody>
      </p:sp>
    </p:spTree>
    <p:extLst>
      <p:ext uri="{BB962C8B-B14F-4D97-AF65-F5344CB8AC3E}">
        <p14:creationId xmlns:p14="http://schemas.microsoft.com/office/powerpoint/2010/main" val="3006576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文本框 47"/>
          <p:cNvSpPr txBox="1"/>
          <p:nvPr/>
        </p:nvSpPr>
        <p:spPr>
          <a:xfrm>
            <a:off x="536287" y="172245"/>
            <a:ext cx="3917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9F8C61"/>
                </a:solidFill>
                <a:cs typeface="+mn-ea"/>
                <a:sym typeface="+mn-lt"/>
              </a:rPr>
              <a:t>客流平台介绍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A2633BA8-D497-464A-812D-B46357BC297B}"/>
              </a:ext>
            </a:extLst>
          </p:cNvPr>
          <p:cNvSpPr txBox="1"/>
          <p:nvPr/>
        </p:nvSpPr>
        <p:spPr>
          <a:xfrm>
            <a:off x="2503266" y="326133"/>
            <a:ext cx="365564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cap="all" dirty="0">
                <a:solidFill>
                  <a:schemeClr val="bg2">
                    <a:lumMod val="50000"/>
                  </a:schemeClr>
                </a:solidFill>
                <a:effectLst/>
              </a:rPr>
              <a:t>Passenger Flow Platform Introduction</a:t>
            </a:r>
            <a:endParaRPr lang="zh-CN" altLang="en-US" sz="1400" cap="all" spc="300" dirty="0">
              <a:solidFill>
                <a:schemeClr val="bg2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6" name="圆角矩形 4">
            <a:extLst>
              <a:ext uri="{FF2B5EF4-FFF2-40B4-BE49-F238E27FC236}">
                <a16:creationId xmlns:a16="http://schemas.microsoft.com/office/drawing/2014/main" id="{2FFB47CF-EBDD-4716-B8FF-1904108B83D2}"/>
              </a:ext>
            </a:extLst>
          </p:cNvPr>
          <p:cNvSpPr/>
          <p:nvPr/>
        </p:nvSpPr>
        <p:spPr>
          <a:xfrm>
            <a:off x="1193802" y="1959662"/>
            <a:ext cx="2825087" cy="1282891"/>
          </a:xfrm>
          <a:prstGeom prst="roundRect">
            <a:avLst>
              <a:gd name="adj" fmla="val 11348"/>
            </a:avLst>
          </a:prstGeom>
          <a:gradFill>
            <a:gsLst>
              <a:gs pos="0">
                <a:srgbClr val="EEF3F9"/>
              </a:gs>
              <a:gs pos="100000">
                <a:srgbClr val="D951B5"/>
              </a:gs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86000">
                <a:srgbClr val="C48CCB"/>
              </a:gs>
              <a:gs pos="45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r>
              <a:rPr lang="zh-CN" altLang="en-US" sz="16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实时数据</a:t>
            </a:r>
            <a:r>
              <a:rPr lang="zh-CN" altLang="zh-CN" sz="16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endParaRPr lang="en-US" altLang="zh-CN" sz="1600" spc="100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16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实时展示各实体、组织结构的客流变化情况，每分钟自动更新，可导出。</a:t>
            </a:r>
            <a:endParaRPr lang="zh-CN" altLang="en-US" sz="1600" dirty="0">
              <a:cs typeface="+mn-ea"/>
              <a:sym typeface="+mn-lt"/>
            </a:endParaRPr>
          </a:p>
        </p:txBody>
      </p:sp>
      <p:sp>
        <p:nvSpPr>
          <p:cNvPr id="11" name="圆角矩形 4">
            <a:extLst>
              <a:ext uri="{FF2B5EF4-FFF2-40B4-BE49-F238E27FC236}">
                <a16:creationId xmlns:a16="http://schemas.microsoft.com/office/drawing/2014/main" id="{052DD575-72E3-451E-B136-A3E3D3E14255}"/>
              </a:ext>
            </a:extLst>
          </p:cNvPr>
          <p:cNvSpPr/>
          <p:nvPr/>
        </p:nvSpPr>
        <p:spPr>
          <a:xfrm>
            <a:off x="1193801" y="4547085"/>
            <a:ext cx="2825087" cy="1282891"/>
          </a:xfrm>
          <a:prstGeom prst="roundRect">
            <a:avLst>
              <a:gd name="adj" fmla="val 11348"/>
            </a:avLst>
          </a:prstGeom>
          <a:gradFill>
            <a:gsLst>
              <a:gs pos="0">
                <a:srgbClr val="EEF3F9"/>
              </a:gs>
              <a:gs pos="100000">
                <a:srgbClr val="D951B5"/>
              </a:gs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86000">
                <a:srgbClr val="C48CCB"/>
              </a:gs>
              <a:gs pos="45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r>
              <a:rPr lang="zh-CN" altLang="en-US" sz="16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客流总览</a:t>
            </a:r>
            <a:r>
              <a:rPr lang="zh-CN" altLang="zh-CN" sz="16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endParaRPr lang="en-US" altLang="zh-CN" sz="1600" spc="100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16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可选择指定组织、实体，选择指定日期进行查询，数据可导出。</a:t>
            </a:r>
            <a:endParaRPr lang="zh-CN" altLang="en-US" sz="1600" dirty="0">
              <a:cs typeface="+mn-ea"/>
              <a:sym typeface="+mn-lt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2BA0684-04E8-4A04-B2E0-B28A07D84F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465" y="808099"/>
            <a:ext cx="5833530" cy="2791412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21C6DF0C-3DB2-426C-8D9C-BB14968C0D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1465" y="3775445"/>
            <a:ext cx="5802474" cy="2791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486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文本框 47"/>
          <p:cNvSpPr txBox="1"/>
          <p:nvPr/>
        </p:nvSpPr>
        <p:spPr>
          <a:xfrm>
            <a:off x="536287" y="172245"/>
            <a:ext cx="3917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9F8C61"/>
                </a:solidFill>
                <a:cs typeface="+mn-ea"/>
                <a:sym typeface="+mn-lt"/>
              </a:rPr>
              <a:t>客流平台介绍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A2633BA8-D497-464A-812D-B46357BC297B}"/>
              </a:ext>
            </a:extLst>
          </p:cNvPr>
          <p:cNvSpPr txBox="1"/>
          <p:nvPr/>
        </p:nvSpPr>
        <p:spPr>
          <a:xfrm>
            <a:off x="2503266" y="326133"/>
            <a:ext cx="365564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cap="all" dirty="0">
                <a:solidFill>
                  <a:schemeClr val="bg2">
                    <a:lumMod val="50000"/>
                  </a:schemeClr>
                </a:solidFill>
                <a:effectLst/>
              </a:rPr>
              <a:t>Passenger Flow Platform Introduction</a:t>
            </a:r>
            <a:endParaRPr lang="zh-CN" altLang="en-US" sz="1400" cap="all" spc="300" dirty="0">
              <a:solidFill>
                <a:schemeClr val="bg2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6" name="圆角矩形 4">
            <a:extLst>
              <a:ext uri="{FF2B5EF4-FFF2-40B4-BE49-F238E27FC236}">
                <a16:creationId xmlns:a16="http://schemas.microsoft.com/office/drawing/2014/main" id="{2FFB47CF-EBDD-4716-B8FF-1904108B83D2}"/>
              </a:ext>
            </a:extLst>
          </p:cNvPr>
          <p:cNvSpPr/>
          <p:nvPr/>
        </p:nvSpPr>
        <p:spPr>
          <a:xfrm>
            <a:off x="1193802" y="1959662"/>
            <a:ext cx="2825087" cy="1282891"/>
          </a:xfrm>
          <a:prstGeom prst="roundRect">
            <a:avLst>
              <a:gd name="adj" fmla="val 11348"/>
            </a:avLst>
          </a:prstGeom>
          <a:gradFill>
            <a:gsLst>
              <a:gs pos="0">
                <a:srgbClr val="EEF3F9"/>
              </a:gs>
              <a:gs pos="100000">
                <a:srgbClr val="D951B5"/>
              </a:gs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86000">
                <a:srgbClr val="C48CCB"/>
              </a:gs>
              <a:gs pos="45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r>
              <a:rPr lang="zh-CN" altLang="en-US" sz="16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客流排名</a:t>
            </a:r>
            <a:r>
              <a:rPr lang="zh-CN" altLang="zh-CN" sz="16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endParaRPr lang="en-US" altLang="zh-CN" sz="1600" spc="100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16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可选择指定组织、实体，选择指定日期进行查询，数据可导出。</a:t>
            </a:r>
            <a:endParaRPr lang="zh-CN" altLang="en-US" sz="1600" dirty="0">
              <a:cs typeface="+mn-ea"/>
              <a:sym typeface="+mn-lt"/>
            </a:endParaRPr>
          </a:p>
        </p:txBody>
      </p:sp>
      <p:sp>
        <p:nvSpPr>
          <p:cNvPr id="11" name="圆角矩形 4">
            <a:extLst>
              <a:ext uri="{FF2B5EF4-FFF2-40B4-BE49-F238E27FC236}">
                <a16:creationId xmlns:a16="http://schemas.microsoft.com/office/drawing/2014/main" id="{052DD575-72E3-451E-B136-A3E3D3E14255}"/>
              </a:ext>
            </a:extLst>
          </p:cNvPr>
          <p:cNvSpPr/>
          <p:nvPr/>
        </p:nvSpPr>
        <p:spPr>
          <a:xfrm>
            <a:off x="1193801" y="4547085"/>
            <a:ext cx="2825087" cy="1282891"/>
          </a:xfrm>
          <a:prstGeom prst="roundRect">
            <a:avLst>
              <a:gd name="adj" fmla="val 11348"/>
            </a:avLst>
          </a:prstGeom>
          <a:gradFill>
            <a:gsLst>
              <a:gs pos="0">
                <a:srgbClr val="EEF3F9"/>
              </a:gs>
              <a:gs pos="100000">
                <a:srgbClr val="D951B5"/>
              </a:gs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86000">
                <a:srgbClr val="C48CCB"/>
              </a:gs>
              <a:gs pos="45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r>
              <a:rPr lang="zh-CN" altLang="en-US" sz="16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时段客流</a:t>
            </a:r>
            <a:r>
              <a:rPr lang="zh-CN" altLang="zh-CN" sz="16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endParaRPr lang="en-US" altLang="zh-CN" sz="1600" spc="100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16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可选择指定组织、实体，选择指定日期进行查询，数据可导出。</a:t>
            </a:r>
            <a:endParaRPr lang="zh-CN" altLang="en-US" sz="1600" dirty="0">
              <a:cs typeface="+mn-ea"/>
              <a:sym typeface="+mn-lt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25B5C32-7B50-445A-8C65-4500DD7A46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465" y="764703"/>
            <a:ext cx="5833531" cy="279899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50B70BB8-8C13-4AF1-B8B5-8C922DF58F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1465" y="3669109"/>
            <a:ext cx="5833531" cy="2844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9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文本框 47"/>
          <p:cNvSpPr txBox="1"/>
          <p:nvPr/>
        </p:nvSpPr>
        <p:spPr>
          <a:xfrm>
            <a:off x="536287" y="172245"/>
            <a:ext cx="3917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9F8C61"/>
                </a:solidFill>
                <a:cs typeface="+mn-ea"/>
                <a:sym typeface="+mn-lt"/>
              </a:rPr>
              <a:t>客流平台介绍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A2633BA8-D497-464A-812D-B46357BC297B}"/>
              </a:ext>
            </a:extLst>
          </p:cNvPr>
          <p:cNvSpPr txBox="1"/>
          <p:nvPr/>
        </p:nvSpPr>
        <p:spPr>
          <a:xfrm>
            <a:off x="2503266" y="326133"/>
            <a:ext cx="365564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cap="all" dirty="0">
                <a:solidFill>
                  <a:schemeClr val="bg2">
                    <a:lumMod val="50000"/>
                  </a:schemeClr>
                </a:solidFill>
                <a:effectLst/>
              </a:rPr>
              <a:t>Passenger Flow Platform Introduction</a:t>
            </a:r>
            <a:endParaRPr lang="zh-CN" altLang="en-US" sz="1400" cap="all" spc="300" dirty="0">
              <a:solidFill>
                <a:schemeClr val="bg2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6" name="圆角矩形 4">
            <a:extLst>
              <a:ext uri="{FF2B5EF4-FFF2-40B4-BE49-F238E27FC236}">
                <a16:creationId xmlns:a16="http://schemas.microsoft.com/office/drawing/2014/main" id="{2FFB47CF-EBDD-4716-B8FF-1904108B83D2}"/>
              </a:ext>
            </a:extLst>
          </p:cNvPr>
          <p:cNvSpPr/>
          <p:nvPr/>
        </p:nvSpPr>
        <p:spPr>
          <a:xfrm>
            <a:off x="1193802" y="1959662"/>
            <a:ext cx="2825087" cy="1282891"/>
          </a:xfrm>
          <a:prstGeom prst="roundRect">
            <a:avLst>
              <a:gd name="adj" fmla="val 11348"/>
            </a:avLst>
          </a:prstGeom>
          <a:gradFill>
            <a:gsLst>
              <a:gs pos="0">
                <a:srgbClr val="EEF3F9"/>
              </a:gs>
              <a:gs pos="100000">
                <a:srgbClr val="D951B5"/>
              </a:gs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86000">
                <a:srgbClr val="C48CCB"/>
              </a:gs>
              <a:gs pos="45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r>
              <a:rPr lang="zh-CN" altLang="en-US" sz="14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客流对比</a:t>
            </a:r>
            <a:r>
              <a:rPr lang="zh-CN" altLang="zh-CN" sz="14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endParaRPr lang="en-US" altLang="zh-CN" sz="1400" spc="100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14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可选择指定组织</a:t>
            </a:r>
            <a:r>
              <a:rPr lang="en-US" altLang="zh-CN" sz="14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14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实体，选择指定维度</a:t>
            </a:r>
            <a:r>
              <a:rPr lang="en-US" altLang="zh-CN" sz="14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(</a:t>
            </a:r>
            <a:r>
              <a:rPr lang="zh-CN" altLang="en-US" sz="14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小时</a:t>
            </a:r>
            <a:r>
              <a:rPr lang="en-US" altLang="zh-CN" sz="14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14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天</a:t>
            </a:r>
            <a:r>
              <a:rPr lang="en-US" altLang="zh-CN" sz="14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)</a:t>
            </a:r>
            <a:r>
              <a:rPr lang="zh-CN" altLang="en-US" sz="14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，选择指定日期，可按照进人数</a:t>
            </a:r>
            <a:r>
              <a:rPr lang="en-US" altLang="zh-CN" sz="14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14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出人数、实体分类、日期分类进行查询，数据可导出。</a:t>
            </a:r>
            <a:endParaRPr lang="zh-CN" altLang="en-US" sz="1400" dirty="0">
              <a:cs typeface="+mn-ea"/>
              <a:sym typeface="+mn-lt"/>
            </a:endParaRPr>
          </a:p>
        </p:txBody>
      </p:sp>
      <p:sp>
        <p:nvSpPr>
          <p:cNvPr id="11" name="圆角矩形 4">
            <a:extLst>
              <a:ext uri="{FF2B5EF4-FFF2-40B4-BE49-F238E27FC236}">
                <a16:creationId xmlns:a16="http://schemas.microsoft.com/office/drawing/2014/main" id="{052DD575-72E3-451E-B136-A3E3D3E14255}"/>
              </a:ext>
            </a:extLst>
          </p:cNvPr>
          <p:cNvSpPr/>
          <p:nvPr/>
        </p:nvSpPr>
        <p:spPr>
          <a:xfrm>
            <a:off x="1193801" y="4547085"/>
            <a:ext cx="2825087" cy="1282891"/>
          </a:xfrm>
          <a:prstGeom prst="roundRect">
            <a:avLst>
              <a:gd name="adj" fmla="val 11348"/>
            </a:avLst>
          </a:prstGeom>
          <a:gradFill>
            <a:gsLst>
              <a:gs pos="0">
                <a:srgbClr val="EEF3F9"/>
              </a:gs>
              <a:gs pos="100000">
                <a:srgbClr val="D951B5"/>
              </a:gs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86000">
                <a:srgbClr val="C48CCB"/>
              </a:gs>
              <a:gs pos="45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r>
              <a:rPr lang="zh-CN" altLang="en-US" sz="16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每日客流趋势</a:t>
            </a:r>
            <a:r>
              <a:rPr lang="zh-CN" altLang="zh-CN" sz="16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endParaRPr lang="en-US" altLang="zh-CN" sz="1600" spc="100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16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可选择指定组织、实体，选择指定日期进行查询，数据可导出。</a:t>
            </a:r>
            <a:endParaRPr lang="zh-CN" altLang="en-US" sz="1600" dirty="0">
              <a:cs typeface="+mn-ea"/>
              <a:sym typeface="+mn-lt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FD3C533C-CFA4-4FA7-8465-9AB9D6E422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465" y="773094"/>
            <a:ext cx="5833531" cy="287387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9049BF2-C8EE-4E27-BB88-E4E7D39B64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1464" y="3786150"/>
            <a:ext cx="5833531" cy="2788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413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文本框 47"/>
          <p:cNvSpPr txBox="1"/>
          <p:nvPr/>
        </p:nvSpPr>
        <p:spPr>
          <a:xfrm>
            <a:off x="536287" y="172245"/>
            <a:ext cx="3917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9F8C61"/>
                </a:solidFill>
                <a:cs typeface="+mn-ea"/>
                <a:sym typeface="+mn-lt"/>
              </a:rPr>
              <a:t>客流平台介绍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A2633BA8-D497-464A-812D-B46357BC297B}"/>
              </a:ext>
            </a:extLst>
          </p:cNvPr>
          <p:cNvSpPr txBox="1"/>
          <p:nvPr/>
        </p:nvSpPr>
        <p:spPr>
          <a:xfrm>
            <a:off x="2503266" y="326133"/>
            <a:ext cx="365564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cap="all" dirty="0">
                <a:solidFill>
                  <a:schemeClr val="bg2">
                    <a:lumMod val="50000"/>
                  </a:schemeClr>
                </a:solidFill>
                <a:effectLst/>
              </a:rPr>
              <a:t>Passenger Flow Platform Introduction</a:t>
            </a:r>
            <a:endParaRPr lang="zh-CN" altLang="en-US" sz="1400" cap="all" spc="300" dirty="0">
              <a:solidFill>
                <a:schemeClr val="bg2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6" name="圆角矩形 4">
            <a:extLst>
              <a:ext uri="{FF2B5EF4-FFF2-40B4-BE49-F238E27FC236}">
                <a16:creationId xmlns:a16="http://schemas.microsoft.com/office/drawing/2014/main" id="{2FFB47CF-EBDD-4716-B8FF-1904108B83D2}"/>
              </a:ext>
            </a:extLst>
          </p:cNvPr>
          <p:cNvSpPr/>
          <p:nvPr/>
        </p:nvSpPr>
        <p:spPr>
          <a:xfrm>
            <a:off x="1193802" y="1959662"/>
            <a:ext cx="2825087" cy="1282891"/>
          </a:xfrm>
          <a:prstGeom prst="roundRect">
            <a:avLst>
              <a:gd name="adj" fmla="val 11348"/>
            </a:avLst>
          </a:prstGeom>
          <a:gradFill>
            <a:gsLst>
              <a:gs pos="0">
                <a:srgbClr val="EEF3F9"/>
              </a:gs>
              <a:gs pos="100000">
                <a:srgbClr val="D951B5"/>
              </a:gs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86000">
                <a:srgbClr val="C48CCB"/>
              </a:gs>
              <a:gs pos="45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r>
              <a:rPr lang="zh-CN" altLang="en-US" sz="16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通道客流查询</a:t>
            </a:r>
            <a:r>
              <a:rPr lang="zh-CN" altLang="zh-CN" sz="16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endParaRPr lang="en-US" altLang="zh-CN" sz="1600" spc="100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16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可选择指定组织、实体，选择指定通道，选择指定日期，可按照日期或时间进行查询，数据可导出。</a:t>
            </a:r>
            <a:endParaRPr lang="zh-CN" altLang="en-US" sz="1600" dirty="0">
              <a:cs typeface="+mn-ea"/>
              <a:sym typeface="+mn-lt"/>
            </a:endParaRPr>
          </a:p>
        </p:txBody>
      </p:sp>
      <p:sp>
        <p:nvSpPr>
          <p:cNvPr id="11" name="圆角矩形 4">
            <a:extLst>
              <a:ext uri="{FF2B5EF4-FFF2-40B4-BE49-F238E27FC236}">
                <a16:creationId xmlns:a16="http://schemas.microsoft.com/office/drawing/2014/main" id="{052DD575-72E3-451E-B136-A3E3D3E14255}"/>
              </a:ext>
            </a:extLst>
          </p:cNvPr>
          <p:cNvSpPr/>
          <p:nvPr/>
        </p:nvSpPr>
        <p:spPr>
          <a:xfrm>
            <a:off x="1193801" y="4547085"/>
            <a:ext cx="2825087" cy="1282891"/>
          </a:xfrm>
          <a:prstGeom prst="roundRect">
            <a:avLst>
              <a:gd name="adj" fmla="val 11348"/>
            </a:avLst>
          </a:prstGeom>
          <a:gradFill>
            <a:gsLst>
              <a:gs pos="0">
                <a:srgbClr val="EEF3F9"/>
              </a:gs>
              <a:gs pos="100000">
                <a:srgbClr val="D951B5"/>
              </a:gs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86000">
                <a:srgbClr val="C48CCB"/>
              </a:gs>
              <a:gs pos="45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r>
              <a:rPr lang="zh-CN" altLang="en-US" sz="16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设备客流查询</a:t>
            </a:r>
            <a:r>
              <a:rPr lang="zh-CN" altLang="zh-CN" sz="16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endParaRPr lang="en-US" altLang="zh-CN" sz="1600" spc="100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16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可选择指定组织、实体，选择指定设备，选择指定日期，可按照日期或时间进行查询，数据可导出。</a:t>
            </a:r>
            <a:endParaRPr lang="zh-CN" altLang="en-US" sz="1600" dirty="0">
              <a:cs typeface="+mn-ea"/>
              <a:sym typeface="+mn-lt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3680284A-9468-48C7-99F6-77691B9206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464" y="791851"/>
            <a:ext cx="5833531" cy="281523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D5F5DF11-BC1B-49FE-8EFF-620505A841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1464" y="3765025"/>
            <a:ext cx="5835356" cy="2766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669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文本框 47"/>
          <p:cNvSpPr txBox="1"/>
          <p:nvPr/>
        </p:nvSpPr>
        <p:spPr>
          <a:xfrm>
            <a:off x="536287" y="172245"/>
            <a:ext cx="3917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9F8C61"/>
                </a:solidFill>
                <a:cs typeface="+mn-ea"/>
                <a:sym typeface="+mn-lt"/>
              </a:rPr>
              <a:t>客流平台介绍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A2633BA8-D497-464A-812D-B46357BC297B}"/>
              </a:ext>
            </a:extLst>
          </p:cNvPr>
          <p:cNvSpPr txBox="1"/>
          <p:nvPr/>
        </p:nvSpPr>
        <p:spPr>
          <a:xfrm>
            <a:off x="2503266" y="326133"/>
            <a:ext cx="365564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cap="all" dirty="0">
                <a:solidFill>
                  <a:schemeClr val="bg2">
                    <a:lumMod val="50000"/>
                  </a:schemeClr>
                </a:solidFill>
                <a:effectLst/>
              </a:rPr>
              <a:t>Passenger Flow Platform Introduction</a:t>
            </a:r>
            <a:endParaRPr lang="zh-CN" altLang="en-US" sz="1400" cap="all" spc="300" dirty="0">
              <a:solidFill>
                <a:schemeClr val="bg2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6" name="圆角矩形 4">
            <a:extLst>
              <a:ext uri="{FF2B5EF4-FFF2-40B4-BE49-F238E27FC236}">
                <a16:creationId xmlns:a16="http://schemas.microsoft.com/office/drawing/2014/main" id="{2FFB47CF-EBDD-4716-B8FF-1904108B83D2}"/>
              </a:ext>
            </a:extLst>
          </p:cNvPr>
          <p:cNvSpPr/>
          <p:nvPr/>
        </p:nvSpPr>
        <p:spPr>
          <a:xfrm>
            <a:off x="1193802" y="1959662"/>
            <a:ext cx="2825087" cy="1282891"/>
          </a:xfrm>
          <a:prstGeom prst="roundRect">
            <a:avLst>
              <a:gd name="adj" fmla="val 11348"/>
            </a:avLst>
          </a:prstGeom>
          <a:gradFill>
            <a:gsLst>
              <a:gs pos="0">
                <a:srgbClr val="EEF3F9"/>
              </a:gs>
              <a:gs pos="100000">
                <a:srgbClr val="D951B5"/>
              </a:gs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86000">
                <a:srgbClr val="C48CCB"/>
              </a:gs>
              <a:gs pos="45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r>
              <a:rPr lang="zh-CN" altLang="en-US" sz="16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精准客流</a:t>
            </a:r>
            <a:r>
              <a:rPr lang="en-US" altLang="zh-CN" sz="16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(</a:t>
            </a:r>
            <a:r>
              <a:rPr lang="zh-CN" altLang="en-US" sz="16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门店客群统计</a:t>
            </a:r>
            <a:r>
              <a:rPr lang="en-US" altLang="zh-CN" sz="16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)</a:t>
            </a:r>
            <a:r>
              <a:rPr lang="zh-CN" altLang="zh-CN" sz="16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endParaRPr lang="en-US" altLang="zh-CN" sz="1600" spc="100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16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可选择指定实体</a:t>
            </a:r>
            <a:r>
              <a:rPr lang="en-US" altLang="zh-CN" sz="16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16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组织，选择指定日期，进行顾客性别</a:t>
            </a:r>
            <a:r>
              <a:rPr lang="en-US" altLang="zh-CN" sz="16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</a:t>
            </a:r>
            <a:r>
              <a:rPr lang="zh-CN" altLang="en-US" sz="16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年龄段查询，数据可导出。</a:t>
            </a:r>
            <a:endParaRPr lang="zh-CN" altLang="en-US" sz="1600" dirty="0">
              <a:cs typeface="+mn-ea"/>
              <a:sym typeface="+mn-lt"/>
            </a:endParaRPr>
          </a:p>
        </p:txBody>
      </p:sp>
      <p:sp>
        <p:nvSpPr>
          <p:cNvPr id="11" name="圆角矩形 4">
            <a:extLst>
              <a:ext uri="{FF2B5EF4-FFF2-40B4-BE49-F238E27FC236}">
                <a16:creationId xmlns:a16="http://schemas.microsoft.com/office/drawing/2014/main" id="{052DD575-72E3-451E-B136-A3E3D3E14255}"/>
              </a:ext>
            </a:extLst>
          </p:cNvPr>
          <p:cNvSpPr/>
          <p:nvPr/>
        </p:nvSpPr>
        <p:spPr>
          <a:xfrm>
            <a:off x="1193801" y="4547085"/>
            <a:ext cx="2825087" cy="1282891"/>
          </a:xfrm>
          <a:prstGeom prst="roundRect">
            <a:avLst>
              <a:gd name="adj" fmla="val 11348"/>
            </a:avLst>
          </a:prstGeom>
          <a:gradFill>
            <a:gsLst>
              <a:gs pos="0">
                <a:srgbClr val="EEF3F9"/>
              </a:gs>
              <a:gs pos="100000">
                <a:srgbClr val="D951B5"/>
              </a:gs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86000">
                <a:srgbClr val="C48CCB"/>
              </a:gs>
              <a:gs pos="45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r>
              <a:rPr lang="zh-CN" altLang="en-US" sz="14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精准客流</a:t>
            </a:r>
            <a:r>
              <a:rPr lang="en-US" altLang="zh-CN" sz="14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(</a:t>
            </a:r>
            <a:r>
              <a:rPr lang="zh-CN" altLang="en-US" sz="14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客群分时统计</a:t>
            </a:r>
            <a:r>
              <a:rPr lang="en-US" altLang="zh-CN" sz="14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)</a:t>
            </a:r>
            <a:r>
              <a:rPr lang="zh-CN" altLang="zh-CN" sz="14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endParaRPr lang="en-US" altLang="zh-CN" sz="1400" spc="100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14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可选择指定实体</a:t>
            </a:r>
            <a:r>
              <a:rPr lang="en-US" altLang="zh-CN" sz="14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/</a:t>
            </a:r>
            <a:r>
              <a:rPr lang="zh-CN" altLang="en-US" sz="14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组织，选择分析颗粒度</a:t>
            </a:r>
            <a:r>
              <a:rPr lang="en-US" altLang="zh-CN" sz="14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(</a:t>
            </a:r>
            <a:r>
              <a:rPr lang="zh-CN" altLang="en-US" sz="14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门店</a:t>
            </a:r>
            <a:r>
              <a:rPr lang="en-US" altLang="zh-CN" sz="14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/</a:t>
            </a:r>
            <a:r>
              <a:rPr lang="zh-CN" altLang="en-US" sz="14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区域</a:t>
            </a:r>
            <a:r>
              <a:rPr lang="en-US" altLang="zh-CN" sz="14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/</a:t>
            </a:r>
            <a:r>
              <a:rPr lang="zh-CN" altLang="en-US" sz="14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楼层</a:t>
            </a:r>
            <a:r>
              <a:rPr lang="en-US" altLang="zh-CN" sz="14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)</a:t>
            </a:r>
            <a:r>
              <a:rPr lang="zh-CN" altLang="en-US" sz="14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，选择指定日期，进行顾客性别</a:t>
            </a:r>
            <a:r>
              <a:rPr lang="en-US" altLang="zh-CN" sz="14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/</a:t>
            </a:r>
            <a:r>
              <a:rPr lang="zh-CN" altLang="en-US" sz="1400" spc="1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年龄段查询，数据可导出。</a:t>
            </a:r>
            <a:endParaRPr lang="zh-CN" altLang="en-US" sz="1400" dirty="0">
              <a:cs typeface="+mn-ea"/>
              <a:sym typeface="+mn-lt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730CF5D4-7F22-494D-B5F8-ED83E43DD7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465" y="695568"/>
            <a:ext cx="5833530" cy="289230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1EB6F405-1E8F-4E08-9F60-D4B6801F91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1465" y="3794123"/>
            <a:ext cx="5833530" cy="2830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692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文本框 47"/>
          <p:cNvSpPr txBox="1"/>
          <p:nvPr/>
        </p:nvSpPr>
        <p:spPr>
          <a:xfrm>
            <a:off x="536287" y="172245"/>
            <a:ext cx="3917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9F8C61"/>
                </a:solidFill>
                <a:cs typeface="+mn-ea"/>
                <a:sym typeface="+mn-lt"/>
              </a:rPr>
              <a:t>远程视频巡店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A2633BA8-D497-464A-812D-B46357BC297B}"/>
              </a:ext>
            </a:extLst>
          </p:cNvPr>
          <p:cNvSpPr txBox="1"/>
          <p:nvPr/>
        </p:nvSpPr>
        <p:spPr>
          <a:xfrm>
            <a:off x="2503266" y="326133"/>
            <a:ext cx="365564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i="0" cap="all" dirty="0">
                <a:solidFill>
                  <a:schemeClr val="bg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Remote video store inspection</a:t>
            </a:r>
            <a:endParaRPr lang="zh-CN" altLang="en-US" sz="1400" cap="all" spc="300" dirty="0">
              <a:solidFill>
                <a:schemeClr val="bg2">
                  <a:lumMod val="7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961CC971-4993-4400-ADE1-98BA92FA6C08}"/>
              </a:ext>
            </a:extLst>
          </p:cNvPr>
          <p:cNvSpPr txBox="1"/>
          <p:nvPr/>
        </p:nvSpPr>
        <p:spPr>
          <a:xfrm>
            <a:off x="1550674" y="822174"/>
            <a:ext cx="9003238" cy="11809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457200">
              <a:lnSpc>
                <a:spcPts val="2500"/>
              </a:lnSpc>
            </a:pPr>
            <a:r>
              <a:rPr lang="zh-CN" altLang="en-US" sz="1600" dirty="0">
                <a:solidFill>
                  <a:srgbClr val="9F8C61"/>
                </a:solidFill>
                <a:effectLst/>
                <a:latin typeface="+mn-ea"/>
              </a:rPr>
              <a:t>针对连锁店、商超便利、零售等领域存在的门店巡查效率低、成本高的问题，我司提供的视频巡店解决方案，支持线下、线上智能巡店管理、服务门店自检、陈列管理、客流分析及运营报表等功能，满足连锁门店数字化、智能化和协同化运营管理要求，助力巡店管理高效智能，降低成本。</a:t>
            </a:r>
          </a:p>
        </p:txBody>
      </p:sp>
      <p:sp>
        <p:nvSpPr>
          <p:cNvPr id="36" name="Freeform 5">
            <a:extLst>
              <a:ext uri="{FF2B5EF4-FFF2-40B4-BE49-F238E27FC236}">
                <a16:creationId xmlns:a16="http://schemas.microsoft.com/office/drawing/2014/main" id="{5CE97F6E-0A1A-4365-9414-7188D9E27637}"/>
              </a:ext>
            </a:extLst>
          </p:cNvPr>
          <p:cNvSpPr/>
          <p:nvPr/>
        </p:nvSpPr>
        <p:spPr bwMode="auto">
          <a:xfrm>
            <a:off x="122501" y="3802855"/>
            <a:ext cx="2077956" cy="1519238"/>
          </a:xfrm>
          <a:custGeom>
            <a:avLst/>
            <a:gdLst>
              <a:gd name="T0" fmla="*/ 1408 w 2454"/>
              <a:gd name="T1" fmla="*/ 175 h 2140"/>
              <a:gd name="T2" fmla="*/ 1887 w 2454"/>
              <a:gd name="T3" fmla="*/ 1005 h 2140"/>
              <a:gd name="T4" fmla="*/ 2364 w 2454"/>
              <a:gd name="T5" fmla="*/ 1832 h 2140"/>
              <a:gd name="T6" fmla="*/ 2189 w 2454"/>
              <a:gd name="T7" fmla="*/ 2140 h 2140"/>
              <a:gd name="T8" fmla="*/ 1231 w 2454"/>
              <a:gd name="T9" fmla="*/ 2140 h 2140"/>
              <a:gd name="T10" fmla="*/ 276 w 2454"/>
              <a:gd name="T11" fmla="*/ 2140 h 2140"/>
              <a:gd name="T12" fmla="*/ 97 w 2454"/>
              <a:gd name="T13" fmla="*/ 1834 h 2140"/>
              <a:gd name="T14" fmla="*/ 575 w 2454"/>
              <a:gd name="T15" fmla="*/ 1005 h 2140"/>
              <a:gd name="T16" fmla="*/ 1053 w 2454"/>
              <a:gd name="T17" fmla="*/ 178 h 2140"/>
              <a:gd name="T18" fmla="*/ 1408 w 2454"/>
              <a:gd name="T19" fmla="*/ 175 h 2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454" h="2140">
                <a:moveTo>
                  <a:pt x="1408" y="175"/>
                </a:moveTo>
                <a:lnTo>
                  <a:pt x="1887" y="1005"/>
                </a:lnTo>
                <a:cubicBezTo>
                  <a:pt x="2046" y="1280"/>
                  <a:pt x="2205" y="1556"/>
                  <a:pt x="2364" y="1832"/>
                </a:cubicBezTo>
                <a:cubicBezTo>
                  <a:pt x="2454" y="2028"/>
                  <a:pt x="2396" y="2132"/>
                  <a:pt x="2189" y="2140"/>
                </a:cubicBezTo>
                <a:lnTo>
                  <a:pt x="1231" y="2140"/>
                </a:lnTo>
                <a:cubicBezTo>
                  <a:pt x="913" y="2140"/>
                  <a:pt x="594" y="2140"/>
                  <a:pt x="276" y="2140"/>
                </a:cubicBezTo>
                <a:cubicBezTo>
                  <a:pt x="61" y="2119"/>
                  <a:pt x="0" y="2018"/>
                  <a:pt x="97" y="1834"/>
                </a:cubicBezTo>
                <a:lnTo>
                  <a:pt x="575" y="1005"/>
                </a:lnTo>
                <a:cubicBezTo>
                  <a:pt x="734" y="729"/>
                  <a:pt x="894" y="453"/>
                  <a:pt x="1053" y="178"/>
                </a:cubicBezTo>
                <a:cubicBezTo>
                  <a:pt x="1178" y="2"/>
                  <a:pt x="1297" y="0"/>
                  <a:pt x="1408" y="175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38100">
            <a:noFill/>
            <a:rou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endParaRPr lang="zh-CN" altLang="en-US" sz="120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7" name="Freeform 6">
            <a:extLst>
              <a:ext uri="{FF2B5EF4-FFF2-40B4-BE49-F238E27FC236}">
                <a16:creationId xmlns:a16="http://schemas.microsoft.com/office/drawing/2014/main" id="{B06C2343-BD24-4459-A5CB-C30D9274C32A}"/>
              </a:ext>
            </a:extLst>
          </p:cNvPr>
          <p:cNvSpPr/>
          <p:nvPr/>
        </p:nvSpPr>
        <p:spPr bwMode="auto">
          <a:xfrm>
            <a:off x="3459582" y="3802855"/>
            <a:ext cx="2076056" cy="1519238"/>
          </a:xfrm>
          <a:custGeom>
            <a:avLst/>
            <a:gdLst>
              <a:gd name="T0" fmla="*/ 1407 w 2453"/>
              <a:gd name="T1" fmla="*/ 175 h 2140"/>
              <a:gd name="T2" fmla="*/ 1886 w 2453"/>
              <a:gd name="T3" fmla="*/ 1005 h 2140"/>
              <a:gd name="T4" fmla="*/ 2364 w 2453"/>
              <a:gd name="T5" fmla="*/ 1832 h 2140"/>
              <a:gd name="T6" fmla="*/ 2188 w 2453"/>
              <a:gd name="T7" fmla="*/ 2140 h 2140"/>
              <a:gd name="T8" fmla="*/ 1231 w 2453"/>
              <a:gd name="T9" fmla="*/ 2140 h 2140"/>
              <a:gd name="T10" fmla="*/ 276 w 2453"/>
              <a:gd name="T11" fmla="*/ 2140 h 2140"/>
              <a:gd name="T12" fmla="*/ 96 w 2453"/>
              <a:gd name="T13" fmla="*/ 1834 h 2140"/>
              <a:gd name="T14" fmla="*/ 575 w 2453"/>
              <a:gd name="T15" fmla="*/ 1005 h 2140"/>
              <a:gd name="T16" fmla="*/ 1052 w 2453"/>
              <a:gd name="T17" fmla="*/ 178 h 2140"/>
              <a:gd name="T18" fmla="*/ 1407 w 2453"/>
              <a:gd name="T19" fmla="*/ 175 h 2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453" h="2140">
                <a:moveTo>
                  <a:pt x="1407" y="175"/>
                </a:moveTo>
                <a:lnTo>
                  <a:pt x="1886" y="1005"/>
                </a:lnTo>
                <a:cubicBezTo>
                  <a:pt x="2045" y="1280"/>
                  <a:pt x="2205" y="1556"/>
                  <a:pt x="2364" y="1832"/>
                </a:cubicBezTo>
                <a:cubicBezTo>
                  <a:pt x="2453" y="2028"/>
                  <a:pt x="2396" y="2132"/>
                  <a:pt x="2188" y="2140"/>
                </a:cubicBezTo>
                <a:lnTo>
                  <a:pt x="1231" y="2140"/>
                </a:lnTo>
                <a:cubicBezTo>
                  <a:pt x="912" y="2140"/>
                  <a:pt x="594" y="2140"/>
                  <a:pt x="276" y="2140"/>
                </a:cubicBezTo>
                <a:cubicBezTo>
                  <a:pt x="61" y="2119"/>
                  <a:pt x="0" y="2018"/>
                  <a:pt x="96" y="1834"/>
                </a:cubicBezTo>
                <a:lnTo>
                  <a:pt x="575" y="1005"/>
                </a:lnTo>
                <a:cubicBezTo>
                  <a:pt x="734" y="729"/>
                  <a:pt x="893" y="453"/>
                  <a:pt x="1052" y="178"/>
                </a:cubicBezTo>
                <a:cubicBezTo>
                  <a:pt x="1178" y="2"/>
                  <a:pt x="1296" y="0"/>
                  <a:pt x="1407" y="175"/>
                </a:cubicBezTo>
                <a:close/>
              </a:path>
            </a:pathLst>
          </a:custGeom>
          <a:solidFill>
            <a:schemeClr val="tx2"/>
          </a:solidFill>
          <a:ln w="38100">
            <a:noFill/>
            <a:rou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endParaRPr lang="zh-CN" altLang="en-US" sz="120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8" name="Freeform 7">
            <a:extLst>
              <a:ext uri="{FF2B5EF4-FFF2-40B4-BE49-F238E27FC236}">
                <a16:creationId xmlns:a16="http://schemas.microsoft.com/office/drawing/2014/main" id="{E35C7FF8-C716-4E5B-8C2A-56AFA3B958D1}"/>
              </a:ext>
            </a:extLst>
          </p:cNvPr>
          <p:cNvSpPr/>
          <p:nvPr/>
        </p:nvSpPr>
        <p:spPr bwMode="auto">
          <a:xfrm>
            <a:off x="6796507" y="3802855"/>
            <a:ext cx="2076056" cy="1519238"/>
          </a:xfrm>
          <a:custGeom>
            <a:avLst/>
            <a:gdLst>
              <a:gd name="T0" fmla="*/ 1408 w 2454"/>
              <a:gd name="T1" fmla="*/ 175 h 2140"/>
              <a:gd name="T2" fmla="*/ 1887 w 2454"/>
              <a:gd name="T3" fmla="*/ 1005 h 2140"/>
              <a:gd name="T4" fmla="*/ 2364 w 2454"/>
              <a:gd name="T5" fmla="*/ 1832 h 2140"/>
              <a:gd name="T6" fmla="*/ 2189 w 2454"/>
              <a:gd name="T7" fmla="*/ 2140 h 2140"/>
              <a:gd name="T8" fmla="*/ 1231 w 2454"/>
              <a:gd name="T9" fmla="*/ 2140 h 2140"/>
              <a:gd name="T10" fmla="*/ 276 w 2454"/>
              <a:gd name="T11" fmla="*/ 2140 h 2140"/>
              <a:gd name="T12" fmla="*/ 96 w 2454"/>
              <a:gd name="T13" fmla="*/ 1834 h 2140"/>
              <a:gd name="T14" fmla="*/ 575 w 2454"/>
              <a:gd name="T15" fmla="*/ 1005 h 2140"/>
              <a:gd name="T16" fmla="*/ 1053 w 2454"/>
              <a:gd name="T17" fmla="*/ 178 h 2140"/>
              <a:gd name="T18" fmla="*/ 1408 w 2454"/>
              <a:gd name="T19" fmla="*/ 175 h 2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454" h="2140">
                <a:moveTo>
                  <a:pt x="1408" y="175"/>
                </a:moveTo>
                <a:lnTo>
                  <a:pt x="1887" y="1005"/>
                </a:lnTo>
                <a:cubicBezTo>
                  <a:pt x="2046" y="1280"/>
                  <a:pt x="2205" y="1556"/>
                  <a:pt x="2364" y="1832"/>
                </a:cubicBezTo>
                <a:cubicBezTo>
                  <a:pt x="2454" y="2028"/>
                  <a:pt x="2396" y="2132"/>
                  <a:pt x="2189" y="2140"/>
                </a:cubicBezTo>
                <a:lnTo>
                  <a:pt x="1231" y="2140"/>
                </a:lnTo>
                <a:cubicBezTo>
                  <a:pt x="913" y="2140"/>
                  <a:pt x="594" y="2140"/>
                  <a:pt x="276" y="2140"/>
                </a:cubicBezTo>
                <a:cubicBezTo>
                  <a:pt x="61" y="2119"/>
                  <a:pt x="0" y="2018"/>
                  <a:pt x="96" y="1834"/>
                </a:cubicBezTo>
                <a:lnTo>
                  <a:pt x="575" y="1005"/>
                </a:lnTo>
                <a:cubicBezTo>
                  <a:pt x="734" y="729"/>
                  <a:pt x="894" y="453"/>
                  <a:pt x="1053" y="178"/>
                </a:cubicBezTo>
                <a:cubicBezTo>
                  <a:pt x="1178" y="2"/>
                  <a:pt x="1297" y="0"/>
                  <a:pt x="1408" y="175"/>
                </a:cubicBezTo>
                <a:close/>
              </a:path>
            </a:pathLst>
          </a:custGeom>
          <a:solidFill>
            <a:schemeClr val="accent1"/>
          </a:solidFill>
          <a:ln w="38100">
            <a:noFill/>
            <a:rou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endParaRPr lang="zh-CN" altLang="en-US" sz="120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9" name="Freeform 8">
            <a:extLst>
              <a:ext uri="{FF2B5EF4-FFF2-40B4-BE49-F238E27FC236}">
                <a16:creationId xmlns:a16="http://schemas.microsoft.com/office/drawing/2014/main" id="{AC6F017C-59CA-4CDB-ABAA-F8BDDC1FF0D8}"/>
              </a:ext>
            </a:extLst>
          </p:cNvPr>
          <p:cNvSpPr/>
          <p:nvPr/>
        </p:nvSpPr>
        <p:spPr bwMode="auto">
          <a:xfrm>
            <a:off x="1790963" y="3745705"/>
            <a:ext cx="2077956" cy="1519238"/>
          </a:xfrm>
          <a:custGeom>
            <a:avLst/>
            <a:gdLst>
              <a:gd name="T0" fmla="*/ 1408 w 2454"/>
              <a:gd name="T1" fmla="*/ 1966 h 2141"/>
              <a:gd name="T2" fmla="*/ 1887 w 2454"/>
              <a:gd name="T3" fmla="*/ 1136 h 2141"/>
              <a:gd name="T4" fmla="*/ 2365 w 2454"/>
              <a:gd name="T5" fmla="*/ 309 h 2141"/>
              <a:gd name="T6" fmla="*/ 2189 w 2454"/>
              <a:gd name="T7" fmla="*/ 0 h 2141"/>
              <a:gd name="T8" fmla="*/ 1231 w 2454"/>
              <a:gd name="T9" fmla="*/ 0 h 2141"/>
              <a:gd name="T10" fmla="*/ 276 w 2454"/>
              <a:gd name="T11" fmla="*/ 0 h 2141"/>
              <a:gd name="T12" fmla="*/ 97 w 2454"/>
              <a:gd name="T13" fmla="*/ 307 h 2141"/>
              <a:gd name="T14" fmla="*/ 576 w 2454"/>
              <a:gd name="T15" fmla="*/ 1136 h 2141"/>
              <a:gd name="T16" fmla="*/ 1053 w 2454"/>
              <a:gd name="T17" fmla="*/ 1963 h 2141"/>
              <a:gd name="T18" fmla="*/ 1408 w 2454"/>
              <a:gd name="T19" fmla="*/ 1966 h 2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454" h="2141">
                <a:moveTo>
                  <a:pt x="1408" y="1966"/>
                </a:moveTo>
                <a:lnTo>
                  <a:pt x="1887" y="1136"/>
                </a:lnTo>
                <a:cubicBezTo>
                  <a:pt x="2046" y="861"/>
                  <a:pt x="2205" y="585"/>
                  <a:pt x="2365" y="309"/>
                </a:cubicBezTo>
                <a:cubicBezTo>
                  <a:pt x="2454" y="113"/>
                  <a:pt x="2396" y="9"/>
                  <a:pt x="2189" y="0"/>
                </a:cubicBezTo>
                <a:lnTo>
                  <a:pt x="1231" y="0"/>
                </a:lnTo>
                <a:cubicBezTo>
                  <a:pt x="913" y="0"/>
                  <a:pt x="595" y="0"/>
                  <a:pt x="276" y="0"/>
                </a:cubicBezTo>
                <a:cubicBezTo>
                  <a:pt x="61" y="21"/>
                  <a:pt x="0" y="123"/>
                  <a:pt x="97" y="307"/>
                </a:cubicBezTo>
                <a:lnTo>
                  <a:pt x="576" y="1136"/>
                </a:lnTo>
                <a:cubicBezTo>
                  <a:pt x="735" y="1412"/>
                  <a:pt x="894" y="1688"/>
                  <a:pt x="1053" y="1963"/>
                </a:cubicBezTo>
                <a:cubicBezTo>
                  <a:pt x="1179" y="2139"/>
                  <a:pt x="1297" y="2141"/>
                  <a:pt x="1408" y="1966"/>
                </a:cubicBezTo>
                <a:close/>
              </a:path>
            </a:pathLst>
          </a:custGeom>
          <a:solidFill>
            <a:schemeClr val="bg1"/>
          </a:solidFill>
          <a:ln w="38100">
            <a:noFill/>
            <a:rou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endParaRPr lang="zh-CN" altLang="en-US" sz="120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0" name="Freeform 9">
            <a:extLst>
              <a:ext uri="{FF2B5EF4-FFF2-40B4-BE49-F238E27FC236}">
                <a16:creationId xmlns:a16="http://schemas.microsoft.com/office/drawing/2014/main" id="{6EFCF1A3-395A-43F6-97FD-FE6912F02C87}"/>
              </a:ext>
            </a:extLst>
          </p:cNvPr>
          <p:cNvSpPr/>
          <p:nvPr/>
        </p:nvSpPr>
        <p:spPr bwMode="auto">
          <a:xfrm>
            <a:off x="5128044" y="3745705"/>
            <a:ext cx="2076056" cy="1519238"/>
          </a:xfrm>
          <a:custGeom>
            <a:avLst/>
            <a:gdLst>
              <a:gd name="T0" fmla="*/ 1408 w 2453"/>
              <a:gd name="T1" fmla="*/ 1966 h 2141"/>
              <a:gd name="T2" fmla="*/ 1886 w 2453"/>
              <a:gd name="T3" fmla="*/ 1136 h 2141"/>
              <a:gd name="T4" fmla="*/ 2364 w 2453"/>
              <a:gd name="T5" fmla="*/ 309 h 2141"/>
              <a:gd name="T6" fmla="*/ 2188 w 2453"/>
              <a:gd name="T7" fmla="*/ 0 h 2141"/>
              <a:gd name="T8" fmla="*/ 1231 w 2453"/>
              <a:gd name="T9" fmla="*/ 0 h 2141"/>
              <a:gd name="T10" fmla="*/ 276 w 2453"/>
              <a:gd name="T11" fmla="*/ 0 h 2141"/>
              <a:gd name="T12" fmla="*/ 96 w 2453"/>
              <a:gd name="T13" fmla="*/ 307 h 2141"/>
              <a:gd name="T14" fmla="*/ 575 w 2453"/>
              <a:gd name="T15" fmla="*/ 1136 h 2141"/>
              <a:gd name="T16" fmla="*/ 1052 w 2453"/>
              <a:gd name="T17" fmla="*/ 1963 h 2141"/>
              <a:gd name="T18" fmla="*/ 1408 w 2453"/>
              <a:gd name="T19" fmla="*/ 1966 h 2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453" h="2141">
                <a:moveTo>
                  <a:pt x="1408" y="1966"/>
                </a:moveTo>
                <a:lnTo>
                  <a:pt x="1886" y="1136"/>
                </a:lnTo>
                <a:cubicBezTo>
                  <a:pt x="2046" y="861"/>
                  <a:pt x="2205" y="585"/>
                  <a:pt x="2364" y="309"/>
                </a:cubicBezTo>
                <a:cubicBezTo>
                  <a:pt x="2453" y="113"/>
                  <a:pt x="2396" y="9"/>
                  <a:pt x="2188" y="0"/>
                </a:cubicBezTo>
                <a:lnTo>
                  <a:pt x="1231" y="0"/>
                </a:lnTo>
                <a:cubicBezTo>
                  <a:pt x="912" y="0"/>
                  <a:pt x="594" y="0"/>
                  <a:pt x="276" y="0"/>
                </a:cubicBezTo>
                <a:cubicBezTo>
                  <a:pt x="61" y="21"/>
                  <a:pt x="0" y="123"/>
                  <a:pt x="96" y="307"/>
                </a:cubicBezTo>
                <a:lnTo>
                  <a:pt x="575" y="1136"/>
                </a:lnTo>
                <a:cubicBezTo>
                  <a:pt x="734" y="1412"/>
                  <a:pt x="893" y="1688"/>
                  <a:pt x="1052" y="1963"/>
                </a:cubicBezTo>
                <a:cubicBezTo>
                  <a:pt x="1178" y="2139"/>
                  <a:pt x="1297" y="2141"/>
                  <a:pt x="1408" y="1966"/>
                </a:cubicBezTo>
                <a:close/>
              </a:path>
            </a:pathLst>
          </a:custGeom>
          <a:solidFill>
            <a:schemeClr val="bg2"/>
          </a:solidFill>
          <a:ln w="38100">
            <a:noFill/>
            <a:rou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endParaRPr lang="zh-CN" altLang="en-US" sz="120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1" name="Freeform 10">
            <a:extLst>
              <a:ext uri="{FF2B5EF4-FFF2-40B4-BE49-F238E27FC236}">
                <a16:creationId xmlns:a16="http://schemas.microsoft.com/office/drawing/2014/main" id="{0919DE35-3422-4DED-9F89-7A42FD215579}"/>
              </a:ext>
            </a:extLst>
          </p:cNvPr>
          <p:cNvSpPr/>
          <p:nvPr/>
        </p:nvSpPr>
        <p:spPr bwMode="auto">
          <a:xfrm>
            <a:off x="643252" y="2387644"/>
            <a:ext cx="267141" cy="1684338"/>
          </a:xfrm>
          <a:custGeom>
            <a:avLst/>
            <a:gdLst>
              <a:gd name="T0" fmla="*/ 1191 w 1191"/>
              <a:gd name="T1" fmla="*/ 2372 h 2372"/>
              <a:gd name="T2" fmla="*/ 0 w 1191"/>
              <a:gd name="T3" fmla="*/ 2372 h 2372"/>
              <a:gd name="T4" fmla="*/ 0 w 1191"/>
              <a:gd name="T5" fmla="*/ 0 h 2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91" h="2372">
                <a:moveTo>
                  <a:pt x="1191" y="2372"/>
                </a:moveTo>
                <a:lnTo>
                  <a:pt x="0" y="2372"/>
                </a:lnTo>
                <a:lnTo>
                  <a:pt x="0" y="0"/>
                </a:lnTo>
              </a:path>
            </a:pathLst>
          </a:custGeom>
          <a:noFill/>
          <a:ln w="14288" cap="flat">
            <a:solidFill>
              <a:schemeClr val="accent3"/>
            </a:solidFill>
            <a:prstDash val="dash"/>
            <a:miter lim="800000"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2" name="Freeform 11">
            <a:extLst>
              <a:ext uri="{FF2B5EF4-FFF2-40B4-BE49-F238E27FC236}">
                <a16:creationId xmlns:a16="http://schemas.microsoft.com/office/drawing/2014/main" id="{DBCBB1F1-D88C-4D2E-A757-7EE18625CFCE}"/>
              </a:ext>
            </a:extLst>
          </p:cNvPr>
          <p:cNvSpPr/>
          <p:nvPr/>
        </p:nvSpPr>
        <p:spPr bwMode="auto">
          <a:xfrm>
            <a:off x="3999402" y="2378867"/>
            <a:ext cx="267142" cy="1684338"/>
          </a:xfrm>
          <a:custGeom>
            <a:avLst/>
            <a:gdLst>
              <a:gd name="T0" fmla="*/ 697 w 697"/>
              <a:gd name="T1" fmla="*/ 2372 h 2372"/>
              <a:gd name="T2" fmla="*/ 0 w 697"/>
              <a:gd name="T3" fmla="*/ 2372 h 2372"/>
              <a:gd name="T4" fmla="*/ 0 w 697"/>
              <a:gd name="T5" fmla="*/ 0 h 2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97" h="2372">
                <a:moveTo>
                  <a:pt x="697" y="2372"/>
                </a:moveTo>
                <a:lnTo>
                  <a:pt x="0" y="2372"/>
                </a:lnTo>
                <a:lnTo>
                  <a:pt x="0" y="0"/>
                </a:lnTo>
              </a:path>
            </a:pathLst>
          </a:custGeom>
          <a:noFill/>
          <a:ln w="14288" cap="flat">
            <a:solidFill>
              <a:schemeClr val="accent3"/>
            </a:solidFill>
            <a:prstDash val="dash"/>
            <a:miter lim="800000"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3" name="Freeform 12">
            <a:extLst>
              <a:ext uri="{FF2B5EF4-FFF2-40B4-BE49-F238E27FC236}">
                <a16:creationId xmlns:a16="http://schemas.microsoft.com/office/drawing/2014/main" id="{A7F0DF94-268C-424B-A52D-ADDDF8AB65A8}"/>
              </a:ext>
            </a:extLst>
          </p:cNvPr>
          <p:cNvSpPr/>
          <p:nvPr/>
        </p:nvSpPr>
        <p:spPr bwMode="auto">
          <a:xfrm>
            <a:off x="7327331" y="2378867"/>
            <a:ext cx="267142" cy="1684338"/>
          </a:xfrm>
          <a:custGeom>
            <a:avLst/>
            <a:gdLst>
              <a:gd name="T0" fmla="*/ 741 w 741"/>
              <a:gd name="T1" fmla="*/ 2372 h 2372"/>
              <a:gd name="T2" fmla="*/ 0 w 741"/>
              <a:gd name="T3" fmla="*/ 2372 h 2372"/>
              <a:gd name="T4" fmla="*/ 0 w 741"/>
              <a:gd name="T5" fmla="*/ 0 h 2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41" h="2372">
                <a:moveTo>
                  <a:pt x="741" y="2372"/>
                </a:moveTo>
                <a:lnTo>
                  <a:pt x="0" y="2372"/>
                </a:lnTo>
                <a:lnTo>
                  <a:pt x="0" y="0"/>
                </a:lnTo>
              </a:path>
            </a:pathLst>
          </a:custGeom>
          <a:noFill/>
          <a:ln w="14288" cap="flat">
            <a:solidFill>
              <a:schemeClr val="accent3"/>
            </a:solidFill>
            <a:prstDash val="dash"/>
            <a:miter lim="800000"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4" name="Freeform 13">
            <a:extLst>
              <a:ext uri="{FF2B5EF4-FFF2-40B4-BE49-F238E27FC236}">
                <a16:creationId xmlns:a16="http://schemas.microsoft.com/office/drawing/2014/main" id="{96A73109-4B50-4EB4-9BE4-4F3D714A1DB8}"/>
              </a:ext>
            </a:extLst>
          </p:cNvPr>
          <p:cNvSpPr/>
          <p:nvPr/>
        </p:nvSpPr>
        <p:spPr bwMode="auto">
          <a:xfrm>
            <a:off x="2234628" y="4879182"/>
            <a:ext cx="268638" cy="1652588"/>
          </a:xfrm>
          <a:custGeom>
            <a:avLst/>
            <a:gdLst>
              <a:gd name="T0" fmla="*/ 847 w 847"/>
              <a:gd name="T1" fmla="*/ 0 h 2329"/>
              <a:gd name="T2" fmla="*/ 0 w 847"/>
              <a:gd name="T3" fmla="*/ 0 h 2329"/>
              <a:gd name="T4" fmla="*/ 0 w 847"/>
              <a:gd name="T5" fmla="*/ 2329 h 23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47" h="2329">
                <a:moveTo>
                  <a:pt x="847" y="0"/>
                </a:moveTo>
                <a:lnTo>
                  <a:pt x="0" y="0"/>
                </a:lnTo>
                <a:lnTo>
                  <a:pt x="0" y="2329"/>
                </a:lnTo>
              </a:path>
            </a:pathLst>
          </a:custGeom>
          <a:noFill/>
          <a:ln w="14288" cap="flat">
            <a:solidFill>
              <a:schemeClr val="accent3"/>
            </a:solidFill>
            <a:prstDash val="dash"/>
            <a:miter lim="800000"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5" name="Freeform 14">
            <a:extLst>
              <a:ext uri="{FF2B5EF4-FFF2-40B4-BE49-F238E27FC236}">
                <a16:creationId xmlns:a16="http://schemas.microsoft.com/office/drawing/2014/main" id="{27286BC2-E0C1-4CEF-886C-BA0106BD08F3}"/>
              </a:ext>
            </a:extLst>
          </p:cNvPr>
          <p:cNvSpPr/>
          <p:nvPr/>
        </p:nvSpPr>
        <p:spPr bwMode="auto">
          <a:xfrm>
            <a:off x="5686793" y="4901028"/>
            <a:ext cx="268639" cy="1652588"/>
          </a:xfrm>
          <a:custGeom>
            <a:avLst/>
            <a:gdLst>
              <a:gd name="T0" fmla="*/ 644 w 644"/>
              <a:gd name="T1" fmla="*/ 0 h 2329"/>
              <a:gd name="T2" fmla="*/ 0 w 644"/>
              <a:gd name="T3" fmla="*/ 0 h 2329"/>
              <a:gd name="T4" fmla="*/ 0 w 644"/>
              <a:gd name="T5" fmla="*/ 2329 h 23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44" h="2329">
                <a:moveTo>
                  <a:pt x="644" y="0"/>
                </a:moveTo>
                <a:lnTo>
                  <a:pt x="0" y="0"/>
                </a:lnTo>
                <a:lnTo>
                  <a:pt x="0" y="2329"/>
                </a:lnTo>
              </a:path>
            </a:pathLst>
          </a:custGeom>
          <a:noFill/>
          <a:ln w="14288" cap="flat">
            <a:solidFill>
              <a:schemeClr val="accent3"/>
            </a:solidFill>
            <a:prstDash val="dash"/>
            <a:miter lim="800000"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754DD0D6-8F4A-4E13-AB09-8B7F043CF60B}"/>
              </a:ext>
            </a:extLst>
          </p:cNvPr>
          <p:cNvSpPr/>
          <p:nvPr/>
        </p:nvSpPr>
        <p:spPr>
          <a:xfrm>
            <a:off x="660124" y="2424444"/>
            <a:ext cx="3142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0" i="0" dirty="0">
                <a:solidFill>
                  <a:srgbClr val="666666"/>
                </a:solidFill>
                <a:effectLst/>
                <a:latin typeface="SourceHanSansCN-Regular"/>
              </a:rPr>
              <a:t>可随时随地的</a:t>
            </a:r>
            <a:endParaRPr lang="en-US" altLang="zh-CN" sz="1600" b="0" i="0" dirty="0">
              <a:solidFill>
                <a:srgbClr val="666666"/>
              </a:solidFill>
              <a:effectLst/>
              <a:latin typeface="SourceHanSansCN-Regular"/>
            </a:endParaRPr>
          </a:p>
          <a:p>
            <a:r>
              <a:rPr lang="zh-CN" altLang="en-US" sz="1600" b="0" i="0" dirty="0">
                <a:solidFill>
                  <a:srgbClr val="666666"/>
                </a:solidFill>
                <a:effectLst/>
                <a:latin typeface="SourceHanSansCN-Regular"/>
              </a:rPr>
              <a:t>碎片化时间视频巡店</a:t>
            </a:r>
            <a:endParaRPr lang="zh-CN" altLang="en-US" sz="1600" dirty="0">
              <a:solidFill>
                <a:schemeClr val="tx2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FE575DB7-27FB-40FA-BBFF-3A632BE69CAD}"/>
              </a:ext>
            </a:extLst>
          </p:cNvPr>
          <p:cNvSpPr txBox="1"/>
          <p:nvPr/>
        </p:nvSpPr>
        <p:spPr>
          <a:xfrm>
            <a:off x="729105" y="4546974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0" i="0" dirty="0">
                <a:solidFill>
                  <a:schemeClr val="accent2"/>
                </a:solidFill>
                <a:effectLst/>
                <a:latin typeface="SourceHanSansCN-Medium"/>
              </a:rPr>
              <a:t>便捷性</a:t>
            </a:r>
            <a:endParaRPr lang="zh-CN" altLang="en-US" sz="1600" dirty="0">
              <a:solidFill>
                <a:schemeClr val="accent2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D5393870-BE4C-4CE8-AFB9-718109C6868B}"/>
              </a:ext>
            </a:extLst>
          </p:cNvPr>
          <p:cNvSpPr/>
          <p:nvPr/>
        </p:nvSpPr>
        <p:spPr>
          <a:xfrm>
            <a:off x="2200457" y="6035826"/>
            <a:ext cx="3142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0" i="0" dirty="0">
                <a:solidFill>
                  <a:srgbClr val="666666"/>
                </a:solidFill>
                <a:effectLst/>
                <a:latin typeface="SourceHanSansCN-Regular"/>
              </a:rPr>
              <a:t>直观了解一线门店的真实情况</a:t>
            </a:r>
            <a:endParaRPr lang="en-US" altLang="zh-CN" sz="1600" b="0" i="0" dirty="0">
              <a:solidFill>
                <a:srgbClr val="666666"/>
              </a:solidFill>
              <a:effectLst/>
              <a:latin typeface="SourceHanSansCN-Regular"/>
            </a:endParaRPr>
          </a:p>
          <a:p>
            <a:r>
              <a:rPr lang="zh-CN" altLang="en-US" sz="1600" b="0" i="0" dirty="0">
                <a:solidFill>
                  <a:srgbClr val="666666"/>
                </a:solidFill>
                <a:effectLst/>
                <a:latin typeface="SourceHanSansCN-Regular"/>
              </a:rPr>
              <a:t>减少“迎检”的假象</a:t>
            </a:r>
            <a:endParaRPr lang="zh-CN" altLang="en-US" sz="1600" dirty="0">
              <a:solidFill>
                <a:schemeClr val="tx2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8894FAEB-3E7B-4A9A-B58A-33612D0830A0}"/>
              </a:ext>
            </a:extLst>
          </p:cNvPr>
          <p:cNvSpPr/>
          <p:nvPr/>
        </p:nvSpPr>
        <p:spPr>
          <a:xfrm>
            <a:off x="3995227" y="2418684"/>
            <a:ext cx="3142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0" i="0" dirty="0">
                <a:solidFill>
                  <a:srgbClr val="666666"/>
                </a:solidFill>
                <a:effectLst/>
                <a:latin typeface="SourceHanSansCN-Regular"/>
              </a:rPr>
              <a:t>问题实时发送、远程知道</a:t>
            </a:r>
            <a:endParaRPr lang="en-US" altLang="zh-CN" sz="1600" b="0" i="0" dirty="0">
              <a:solidFill>
                <a:srgbClr val="666666"/>
              </a:solidFill>
              <a:effectLst/>
              <a:latin typeface="SourceHanSansCN-Regular"/>
            </a:endParaRPr>
          </a:p>
          <a:p>
            <a:r>
              <a:rPr lang="zh-CN" altLang="en-US" sz="1600" b="0" i="0" dirty="0">
                <a:solidFill>
                  <a:srgbClr val="666666"/>
                </a:solidFill>
                <a:effectLst/>
                <a:latin typeface="SourceHanSansCN-Regular"/>
              </a:rPr>
              <a:t>实时整改，成功迅速呈现</a:t>
            </a:r>
            <a:endParaRPr lang="zh-CN" altLang="en-US" sz="1600" dirty="0">
              <a:solidFill>
                <a:schemeClr val="tx2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5EFECFCC-7CE6-44AA-B384-5241D50D9E55}"/>
              </a:ext>
            </a:extLst>
          </p:cNvPr>
          <p:cNvSpPr/>
          <p:nvPr/>
        </p:nvSpPr>
        <p:spPr>
          <a:xfrm>
            <a:off x="5727839" y="6106225"/>
            <a:ext cx="3142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0" i="0" dirty="0">
                <a:solidFill>
                  <a:srgbClr val="666666"/>
                </a:solidFill>
                <a:effectLst/>
                <a:latin typeface="SourceHanSansCN-Regular"/>
              </a:rPr>
              <a:t>根据收银流水单对比实时视频或录像，查挂单、拼单、流单现象</a:t>
            </a:r>
            <a:endParaRPr lang="zh-CN" altLang="en-US" sz="1600" dirty="0">
              <a:solidFill>
                <a:schemeClr val="tx2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5406CBFB-3A44-42EC-A129-DBF78F1D4CEF}"/>
              </a:ext>
            </a:extLst>
          </p:cNvPr>
          <p:cNvSpPr/>
          <p:nvPr/>
        </p:nvSpPr>
        <p:spPr>
          <a:xfrm>
            <a:off x="7299088" y="2415667"/>
            <a:ext cx="28065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0" i="0" dirty="0">
                <a:solidFill>
                  <a:srgbClr val="666666"/>
                </a:solidFill>
                <a:effectLst/>
                <a:latin typeface="SourceHanSansCN-Regular"/>
              </a:rPr>
              <a:t>长时间玩手机、长时间脱岗、夜间入侵</a:t>
            </a:r>
            <a:r>
              <a:rPr lang="en-US" altLang="zh-CN" sz="1600" b="0" i="0" dirty="0">
                <a:solidFill>
                  <a:srgbClr val="666666"/>
                </a:solidFill>
                <a:effectLst/>
                <a:latin typeface="SourceHanSansCN-Regular"/>
              </a:rPr>
              <a:t>/</a:t>
            </a:r>
            <a:r>
              <a:rPr lang="zh-CN" altLang="en-US" sz="1600" b="0" i="0" dirty="0">
                <a:solidFill>
                  <a:srgbClr val="666666"/>
                </a:solidFill>
                <a:effectLst/>
                <a:latin typeface="SourceHanSansCN-Regular"/>
              </a:rPr>
              <a:t>防盗等行为检测，并录像取证</a:t>
            </a:r>
            <a:endParaRPr lang="zh-CN" altLang="en-US" sz="1600" dirty="0">
              <a:solidFill>
                <a:schemeClr val="tx2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3" name="Freeform 9">
            <a:extLst>
              <a:ext uri="{FF2B5EF4-FFF2-40B4-BE49-F238E27FC236}">
                <a16:creationId xmlns:a16="http://schemas.microsoft.com/office/drawing/2014/main" id="{E82D1731-B3C6-42EB-BB01-ABF9C60065E4}"/>
              </a:ext>
            </a:extLst>
          </p:cNvPr>
          <p:cNvSpPr/>
          <p:nvPr/>
        </p:nvSpPr>
        <p:spPr bwMode="auto">
          <a:xfrm>
            <a:off x="8565436" y="3772509"/>
            <a:ext cx="2076056" cy="1519238"/>
          </a:xfrm>
          <a:custGeom>
            <a:avLst/>
            <a:gdLst>
              <a:gd name="T0" fmla="*/ 1408 w 2453"/>
              <a:gd name="T1" fmla="*/ 1966 h 2141"/>
              <a:gd name="T2" fmla="*/ 1886 w 2453"/>
              <a:gd name="T3" fmla="*/ 1136 h 2141"/>
              <a:gd name="T4" fmla="*/ 2364 w 2453"/>
              <a:gd name="T5" fmla="*/ 309 h 2141"/>
              <a:gd name="T6" fmla="*/ 2188 w 2453"/>
              <a:gd name="T7" fmla="*/ 0 h 2141"/>
              <a:gd name="T8" fmla="*/ 1231 w 2453"/>
              <a:gd name="T9" fmla="*/ 0 h 2141"/>
              <a:gd name="T10" fmla="*/ 276 w 2453"/>
              <a:gd name="T11" fmla="*/ 0 h 2141"/>
              <a:gd name="T12" fmla="*/ 96 w 2453"/>
              <a:gd name="T13" fmla="*/ 307 h 2141"/>
              <a:gd name="T14" fmla="*/ 575 w 2453"/>
              <a:gd name="T15" fmla="*/ 1136 h 2141"/>
              <a:gd name="T16" fmla="*/ 1052 w 2453"/>
              <a:gd name="T17" fmla="*/ 1963 h 2141"/>
              <a:gd name="T18" fmla="*/ 1408 w 2453"/>
              <a:gd name="T19" fmla="*/ 1966 h 2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453" h="2141">
                <a:moveTo>
                  <a:pt x="1408" y="1966"/>
                </a:moveTo>
                <a:lnTo>
                  <a:pt x="1886" y="1136"/>
                </a:lnTo>
                <a:cubicBezTo>
                  <a:pt x="2046" y="861"/>
                  <a:pt x="2205" y="585"/>
                  <a:pt x="2364" y="309"/>
                </a:cubicBezTo>
                <a:cubicBezTo>
                  <a:pt x="2453" y="113"/>
                  <a:pt x="2396" y="9"/>
                  <a:pt x="2188" y="0"/>
                </a:cubicBezTo>
                <a:lnTo>
                  <a:pt x="1231" y="0"/>
                </a:lnTo>
                <a:cubicBezTo>
                  <a:pt x="912" y="0"/>
                  <a:pt x="594" y="0"/>
                  <a:pt x="276" y="0"/>
                </a:cubicBezTo>
                <a:cubicBezTo>
                  <a:pt x="61" y="21"/>
                  <a:pt x="0" y="123"/>
                  <a:pt x="96" y="307"/>
                </a:cubicBezTo>
                <a:lnTo>
                  <a:pt x="575" y="1136"/>
                </a:lnTo>
                <a:cubicBezTo>
                  <a:pt x="734" y="1412"/>
                  <a:pt x="893" y="1688"/>
                  <a:pt x="1052" y="1963"/>
                </a:cubicBezTo>
                <a:cubicBezTo>
                  <a:pt x="1178" y="2139"/>
                  <a:pt x="1297" y="2141"/>
                  <a:pt x="1408" y="1966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38100">
            <a:noFill/>
            <a:rou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endParaRPr lang="zh-CN" altLang="en-US" sz="120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4" name="Freeform 14">
            <a:extLst>
              <a:ext uri="{FF2B5EF4-FFF2-40B4-BE49-F238E27FC236}">
                <a16:creationId xmlns:a16="http://schemas.microsoft.com/office/drawing/2014/main" id="{4C15B135-C3F2-469D-8954-9EFA709B7294}"/>
              </a:ext>
            </a:extLst>
          </p:cNvPr>
          <p:cNvSpPr/>
          <p:nvPr/>
        </p:nvSpPr>
        <p:spPr bwMode="auto">
          <a:xfrm>
            <a:off x="9024743" y="4901028"/>
            <a:ext cx="268640" cy="1652588"/>
          </a:xfrm>
          <a:custGeom>
            <a:avLst/>
            <a:gdLst>
              <a:gd name="T0" fmla="*/ 644 w 644"/>
              <a:gd name="T1" fmla="*/ 0 h 2329"/>
              <a:gd name="T2" fmla="*/ 0 w 644"/>
              <a:gd name="T3" fmla="*/ 0 h 2329"/>
              <a:gd name="T4" fmla="*/ 0 w 644"/>
              <a:gd name="T5" fmla="*/ 2329 h 23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44" h="2329">
                <a:moveTo>
                  <a:pt x="644" y="0"/>
                </a:moveTo>
                <a:lnTo>
                  <a:pt x="0" y="0"/>
                </a:lnTo>
                <a:lnTo>
                  <a:pt x="0" y="2329"/>
                </a:lnTo>
              </a:path>
            </a:pathLst>
          </a:custGeom>
          <a:noFill/>
          <a:ln w="14288" cap="flat">
            <a:solidFill>
              <a:schemeClr val="accent3"/>
            </a:solidFill>
            <a:prstDash val="dash"/>
            <a:miter lim="800000"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5" name="矩形 64">
            <a:extLst>
              <a:ext uri="{FF2B5EF4-FFF2-40B4-BE49-F238E27FC236}">
                <a16:creationId xmlns:a16="http://schemas.microsoft.com/office/drawing/2014/main" id="{6ACF5390-3D64-473A-9634-B48DE32ADFAD}"/>
              </a:ext>
            </a:extLst>
          </p:cNvPr>
          <p:cNvSpPr/>
          <p:nvPr/>
        </p:nvSpPr>
        <p:spPr>
          <a:xfrm>
            <a:off x="9005316" y="5854758"/>
            <a:ext cx="31424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0" i="0" dirty="0">
                <a:solidFill>
                  <a:srgbClr val="666666"/>
                </a:solidFill>
                <a:effectLst/>
                <a:latin typeface="SourceHanSansCN-Regular"/>
              </a:rPr>
              <a:t>货架空货</a:t>
            </a:r>
            <a:r>
              <a:rPr lang="en-US" altLang="zh-CN" sz="1600" b="0" i="0" dirty="0">
                <a:solidFill>
                  <a:srgbClr val="666666"/>
                </a:solidFill>
                <a:effectLst/>
                <a:latin typeface="SourceHanSansCN-Regular"/>
              </a:rPr>
              <a:t>/</a:t>
            </a:r>
            <a:r>
              <a:rPr lang="zh-CN" altLang="en-US" sz="1600" b="0" i="0" dirty="0">
                <a:solidFill>
                  <a:srgbClr val="666666"/>
                </a:solidFill>
                <a:effectLst/>
                <a:latin typeface="SourceHanSansCN-Regular"/>
              </a:rPr>
              <a:t>补货检测，店面卫生状况检测，店内乱堆乱放现象检测等</a:t>
            </a:r>
            <a:endParaRPr lang="zh-CN" altLang="en-US" sz="1600" dirty="0">
              <a:solidFill>
                <a:schemeClr val="tx2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9" name="文本框 68">
            <a:extLst>
              <a:ext uri="{FF2B5EF4-FFF2-40B4-BE49-F238E27FC236}">
                <a16:creationId xmlns:a16="http://schemas.microsoft.com/office/drawing/2014/main" id="{2A6A6E4B-6020-421D-8D08-D6C8845935CB}"/>
              </a:ext>
            </a:extLst>
          </p:cNvPr>
          <p:cNvSpPr txBox="1"/>
          <p:nvPr/>
        </p:nvSpPr>
        <p:spPr>
          <a:xfrm>
            <a:off x="4085559" y="4562474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0" i="0" dirty="0">
                <a:solidFill>
                  <a:schemeClr val="accent2"/>
                </a:solidFill>
                <a:effectLst/>
                <a:latin typeface="SourceHanSansCN-Medium"/>
              </a:rPr>
              <a:t>实时性</a:t>
            </a:r>
            <a:endParaRPr lang="zh-CN" altLang="en-US" sz="1600" dirty="0">
              <a:solidFill>
                <a:schemeClr val="accent2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70" name="文本框 69">
            <a:extLst>
              <a:ext uri="{FF2B5EF4-FFF2-40B4-BE49-F238E27FC236}">
                <a16:creationId xmlns:a16="http://schemas.microsoft.com/office/drawing/2014/main" id="{AAA408DD-11E5-4AAA-ACF4-217237988A82}"/>
              </a:ext>
            </a:extLst>
          </p:cNvPr>
          <p:cNvSpPr txBox="1"/>
          <p:nvPr/>
        </p:nvSpPr>
        <p:spPr>
          <a:xfrm>
            <a:off x="7311871" y="4562474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0" i="0" dirty="0">
                <a:solidFill>
                  <a:schemeClr val="accent2"/>
                </a:solidFill>
                <a:effectLst/>
                <a:latin typeface="SourceHanSansCN-Medium"/>
              </a:rPr>
              <a:t>行为检测</a:t>
            </a:r>
            <a:endParaRPr lang="zh-CN" altLang="en-US" sz="1600" dirty="0">
              <a:solidFill>
                <a:schemeClr val="accent2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71" name="文本框 70">
            <a:extLst>
              <a:ext uri="{FF2B5EF4-FFF2-40B4-BE49-F238E27FC236}">
                <a16:creationId xmlns:a16="http://schemas.microsoft.com/office/drawing/2014/main" id="{D9A83E7F-AD47-4E42-8293-ECE14EFB03DF}"/>
              </a:ext>
            </a:extLst>
          </p:cNvPr>
          <p:cNvSpPr txBox="1"/>
          <p:nvPr/>
        </p:nvSpPr>
        <p:spPr>
          <a:xfrm>
            <a:off x="2434593" y="4031561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0" i="0" dirty="0">
                <a:solidFill>
                  <a:schemeClr val="accent2"/>
                </a:solidFill>
                <a:effectLst/>
                <a:latin typeface="SourceHanSansCN-Medium"/>
              </a:rPr>
              <a:t>真实性</a:t>
            </a:r>
            <a:endParaRPr lang="zh-CN" altLang="en-US" sz="1600" dirty="0">
              <a:solidFill>
                <a:schemeClr val="accent2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72" name="文本框 71">
            <a:extLst>
              <a:ext uri="{FF2B5EF4-FFF2-40B4-BE49-F238E27FC236}">
                <a16:creationId xmlns:a16="http://schemas.microsoft.com/office/drawing/2014/main" id="{AB97EEF0-AB9E-489B-AE59-75BA1ABBE464}"/>
              </a:ext>
            </a:extLst>
          </p:cNvPr>
          <p:cNvSpPr txBox="1"/>
          <p:nvPr/>
        </p:nvSpPr>
        <p:spPr>
          <a:xfrm>
            <a:off x="5664695" y="4038117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0" i="0" dirty="0">
                <a:solidFill>
                  <a:schemeClr val="accent2"/>
                </a:solidFill>
                <a:effectLst/>
                <a:latin typeface="SourceHanSansCN-Medium"/>
              </a:rPr>
              <a:t>收银稽查</a:t>
            </a:r>
            <a:endParaRPr lang="zh-CN" altLang="en-US" sz="1600" dirty="0">
              <a:solidFill>
                <a:schemeClr val="accent2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73" name="文本框 72">
            <a:extLst>
              <a:ext uri="{FF2B5EF4-FFF2-40B4-BE49-F238E27FC236}">
                <a16:creationId xmlns:a16="http://schemas.microsoft.com/office/drawing/2014/main" id="{C88807E9-518F-40C0-88B1-E910C8325DC1}"/>
              </a:ext>
            </a:extLst>
          </p:cNvPr>
          <p:cNvSpPr txBox="1"/>
          <p:nvPr/>
        </p:nvSpPr>
        <p:spPr>
          <a:xfrm>
            <a:off x="9120725" y="4045789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0" i="0" dirty="0">
                <a:solidFill>
                  <a:schemeClr val="accent2"/>
                </a:solidFill>
                <a:effectLst/>
                <a:latin typeface="SourceHanSansCN-Medium"/>
              </a:rPr>
              <a:t>目标检测</a:t>
            </a:r>
            <a:endParaRPr lang="zh-CN" altLang="en-US" sz="1600" dirty="0">
              <a:solidFill>
                <a:schemeClr val="accent2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64403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文本框 47"/>
          <p:cNvSpPr txBox="1"/>
          <p:nvPr/>
        </p:nvSpPr>
        <p:spPr>
          <a:xfrm>
            <a:off x="536287" y="172245"/>
            <a:ext cx="3917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9F8C61"/>
                </a:solidFill>
                <a:cs typeface="+mn-ea"/>
                <a:sym typeface="+mn-lt"/>
              </a:rPr>
              <a:t>远程视频巡店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A2633BA8-D497-464A-812D-B46357BC297B}"/>
              </a:ext>
            </a:extLst>
          </p:cNvPr>
          <p:cNvSpPr txBox="1"/>
          <p:nvPr/>
        </p:nvSpPr>
        <p:spPr>
          <a:xfrm>
            <a:off x="2503266" y="326133"/>
            <a:ext cx="365564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i="0" cap="all" dirty="0">
                <a:solidFill>
                  <a:schemeClr val="bg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Remote video store inspection</a:t>
            </a:r>
            <a:endParaRPr lang="zh-CN" altLang="en-US" sz="1400" cap="all" spc="300" dirty="0">
              <a:solidFill>
                <a:schemeClr val="bg2">
                  <a:lumMod val="75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5712424D-D70A-4E91-A31C-A542FFC636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544" y="800503"/>
            <a:ext cx="1862665" cy="186266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C3A14F4-7492-4B1D-8DA0-95091F7869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64" y="963590"/>
            <a:ext cx="2810298" cy="1756436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52880106-DB6C-4CF3-BCA4-C1AC409CA3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3281" y="1020448"/>
            <a:ext cx="1971264" cy="1642720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D8768B1D-DB1D-4207-AA0D-E08A11FBBE83}"/>
              </a:ext>
            </a:extLst>
          </p:cNvPr>
          <p:cNvSpPr txBox="1"/>
          <p:nvPr/>
        </p:nvSpPr>
        <p:spPr>
          <a:xfrm>
            <a:off x="536287" y="697879"/>
            <a:ext cx="17441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800" b="1" dirty="0">
                <a:solidFill>
                  <a:srgbClr val="9F8C61"/>
                </a:solidFill>
                <a:cs typeface="+mn-ea"/>
                <a:sym typeface="+mn-lt"/>
              </a:rPr>
              <a:t>视频巡店设备</a:t>
            </a:r>
            <a:endParaRPr lang="zh-CN" altLang="en-US" dirty="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4C2EED17-37D0-4854-AC2F-A9CFA0C43BCC}"/>
              </a:ext>
            </a:extLst>
          </p:cNvPr>
          <p:cNvSpPr txBox="1"/>
          <p:nvPr/>
        </p:nvSpPr>
        <p:spPr>
          <a:xfrm>
            <a:off x="8450740" y="3049011"/>
            <a:ext cx="3453394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支持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路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4K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视频接入存储；</a:t>
            </a:r>
          </a:p>
          <a:p>
            <a:pPr marL="171450" indent="-171450"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支持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VGA 1080P,HDMI 4K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高清输出；</a:t>
            </a:r>
          </a:p>
          <a:p>
            <a:pPr marL="171450" indent="-171450">
              <a:buFont typeface="Wingdings" panose="05000000000000000000" pitchFamily="2" charset="2"/>
              <a:buChar char="p"/>
            </a:pP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Mini 1U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机箱，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SATA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接口（单个最大支持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14T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）；</a:t>
            </a:r>
          </a:p>
          <a:p>
            <a:pPr marL="171450" indent="-171450">
              <a:buFont typeface="Wingdings" panose="05000000000000000000" pitchFamily="2" charset="2"/>
              <a:buChar char="p"/>
            </a:pP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10/100Mbps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自适应以太网口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,RJ45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接口；</a:t>
            </a:r>
          </a:p>
          <a:p>
            <a:pPr marL="171450" indent="-171450"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支持自动组网，一键添加设备；</a:t>
            </a:r>
          </a:p>
          <a:p>
            <a:pPr marL="171450" indent="-171450"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支持</a:t>
            </a:r>
            <a:r>
              <a:rPr lang="en-US" altLang="zh-CN" sz="1200" dirty="0" err="1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Onvif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协议，可接驳第三方设备；</a:t>
            </a:r>
          </a:p>
          <a:p>
            <a:pPr marL="171450" indent="-171450"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支持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GB28181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协议接入第三方平台；</a:t>
            </a:r>
          </a:p>
          <a:p>
            <a:pPr marL="171450" indent="-171450"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支持云服务，网络穿透、报警信息推送功能；</a:t>
            </a:r>
          </a:p>
          <a:p>
            <a:pPr marL="171450" indent="-171450"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支持远程访问，自带域名服务功能（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ARSP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）；</a:t>
            </a:r>
          </a:p>
          <a:p>
            <a:pPr marL="171450" indent="-171450"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支持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DHCP, FTP, DNS, DDNS, NTP, UPNP, EMAIL,3G, IP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搜索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报警中心等；</a:t>
            </a:r>
            <a:endParaRPr lang="en-US" altLang="zh-CN" sz="1200" dirty="0">
              <a:solidFill>
                <a:srgbClr val="9F8C6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支持手机监控（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iOS, Android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）；</a:t>
            </a:r>
          </a:p>
          <a:p>
            <a:pPr marL="171450" indent="-171450"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支持多种浏览器访问（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IE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Chrome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Firefox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Safari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）；</a:t>
            </a:r>
          </a:p>
          <a:p>
            <a:pPr marL="171450" indent="-171450"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支持二十多国语言，打破国界的限制；</a:t>
            </a:r>
          </a:p>
          <a:p>
            <a:pPr marL="171450" indent="-171450"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完善的保护电路，独有的三重看门狗功能；</a:t>
            </a:r>
          </a:p>
          <a:p>
            <a:pPr marL="171450" indent="-171450"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配套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WEB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CMS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VMS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MYEYE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平台、提供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SDK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开发；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D86C66B1-5879-4469-9661-E6023644A2EC}"/>
              </a:ext>
            </a:extLst>
          </p:cNvPr>
          <p:cNvSpPr txBox="1"/>
          <p:nvPr/>
        </p:nvSpPr>
        <p:spPr>
          <a:xfrm>
            <a:off x="4877806" y="3049011"/>
            <a:ext cx="3453394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镜头：高清镜头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2.8mm/6mm/ 3.6mm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可选</a:t>
            </a:r>
          </a:p>
          <a:p>
            <a:pPr marL="171450" indent="-171450"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日夜转换：支持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IR-CUT</a:t>
            </a:r>
          </a:p>
          <a:p>
            <a:pPr marL="171450" indent="-171450"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视频压缩：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H.265AI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（兼容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H.265/H.264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）视频编码压缩</a:t>
            </a:r>
          </a:p>
          <a:p>
            <a:pPr marL="171450" indent="-171450"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压缩码率：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0.1Mbps~10Mbps</a:t>
            </a:r>
          </a:p>
          <a:p>
            <a:pPr marL="171450" indent="-171450"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音频压缩：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G.711a</a:t>
            </a:r>
          </a:p>
          <a:p>
            <a:pPr marL="171450" indent="-171450"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图像：最大尺寸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2560*1440</a:t>
            </a:r>
          </a:p>
          <a:p>
            <a:pPr marL="171450" indent="-171450"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图像设置：饱和度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亮度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对比度通过客户端或浏览器可调</a:t>
            </a:r>
          </a:p>
          <a:p>
            <a:pPr marL="171450" indent="-171450"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智能报警：人脸检测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人形检测，移动侦测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视频丢失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网线断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,IP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地址冲突</a:t>
            </a:r>
          </a:p>
          <a:p>
            <a:pPr marL="171450" indent="-171450"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支持协议：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TCP/IP, HTTP, DHCP, DNS, DDNS, </a:t>
            </a:r>
            <a:r>
              <a:rPr lang="en-US" altLang="zh-CN" sz="1200" dirty="0" err="1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PPPoE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SMTP, NTP, (HTTPS, SIP, 802.1x, IPv6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可选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</a:p>
          <a:p>
            <a:pPr marL="171450" indent="-171450"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电源供应：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DC12V±10%/POE</a:t>
            </a:r>
          </a:p>
          <a:p>
            <a:pPr marL="171450" indent="-171450"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红外距离：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颗双光灯珠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,40-50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米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;</a:t>
            </a:r>
          </a:p>
          <a:p>
            <a:pPr marL="171450" indent="-171450"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功耗：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MAX 5W</a:t>
            </a:r>
          </a:p>
          <a:p>
            <a:pPr marL="171450" indent="-171450"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材质：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ABS</a:t>
            </a:r>
          </a:p>
          <a:p>
            <a:pPr marL="171450" indent="-171450"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防护等级：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IP67</a:t>
            </a:r>
            <a:endParaRPr lang="zh-CN" altLang="en-US" sz="1200" dirty="0">
              <a:solidFill>
                <a:srgbClr val="9F8C6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1033DA1F-609F-46FE-880D-DE2B77AA7EAB}"/>
              </a:ext>
            </a:extLst>
          </p:cNvPr>
          <p:cNvSpPr txBox="1"/>
          <p:nvPr/>
        </p:nvSpPr>
        <p:spPr>
          <a:xfrm>
            <a:off x="703740" y="3049011"/>
            <a:ext cx="365564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传感器：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800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万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1/2.8"IMX415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黑光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CMOS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传感器；彩色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0.0001Lux@F1.2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，黑白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0.0001Lux@F1.2</a:t>
            </a:r>
          </a:p>
          <a:p>
            <a:pPr marL="171450" indent="-171450"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视频处理：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H.265AI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（兼容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H.265/H.264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）编码，双码流，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AVI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格式；</a:t>
            </a:r>
          </a:p>
          <a:p>
            <a:pPr marL="171450" indent="-171450"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日夜转换模式：支持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IR-CUT,IR-CUT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线圈内阻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欧，通电时长小于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200ma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，推荐使用：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5V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标准电压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IR-CUT</a:t>
            </a:r>
          </a:p>
          <a:p>
            <a:pPr marL="171450" indent="-171450"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音频处理：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G.711A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编解码标准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支持双向语音对讲功能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支持音视频同步</a:t>
            </a:r>
          </a:p>
          <a:p>
            <a:pPr marL="171450" indent="-171450"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音频接口：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路输入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MIC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：选型范围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-28dB~-36dB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，推荐使用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-33dB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规格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; 1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路输出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喇叭：推荐使用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8Ω2W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规格</a:t>
            </a:r>
          </a:p>
          <a:p>
            <a:pPr marL="171450" indent="-171450"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网络接口：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1*RJ45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网络接口，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10/100M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自适应；支持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RTSP/FTP/DHCP/NTP/UPnP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等网络协议（与电源接口合并）</a:t>
            </a:r>
          </a:p>
          <a:p>
            <a:pPr marL="171450" indent="-171450"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扩展接口：支持扩展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SD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卡槽，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WIFI</a:t>
            </a:r>
          </a:p>
          <a:p>
            <a:pPr marL="171450" indent="-171450"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手机监控：支持手机监控（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iOS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Android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  <a:p>
            <a:pPr marL="171450" indent="-171450"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可靠性：全面防雷保护，符合国家国际标准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;7*24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小时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65℃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高温测试稳定可靠（含装整机测试）</a:t>
            </a:r>
          </a:p>
          <a:p>
            <a:pPr marL="171450" indent="-171450"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电源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:DC12V/2A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，功耗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:≤3W,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支持扩展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POE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供电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B4432D76-5047-40DB-91F1-3DEEF074A397}"/>
              </a:ext>
            </a:extLst>
          </p:cNvPr>
          <p:cNvSpPr txBox="1"/>
          <p:nvPr/>
        </p:nvSpPr>
        <p:spPr>
          <a:xfrm>
            <a:off x="1701994" y="2461821"/>
            <a:ext cx="160254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b="1" dirty="0">
                <a:solidFill>
                  <a:srgbClr val="9F8C61"/>
                </a:solidFill>
                <a:latin typeface="+mn-ea"/>
              </a:rPr>
              <a:t>半球监控摄像头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3F27FA3D-C155-4AF6-8096-6FC6446A4F08}"/>
              </a:ext>
            </a:extLst>
          </p:cNvPr>
          <p:cNvSpPr txBox="1"/>
          <p:nvPr/>
        </p:nvSpPr>
        <p:spPr>
          <a:xfrm>
            <a:off x="5477989" y="2461821"/>
            <a:ext cx="160254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b="1" dirty="0">
                <a:solidFill>
                  <a:srgbClr val="9F8C61"/>
                </a:solidFill>
                <a:latin typeface="+mn-ea"/>
              </a:rPr>
              <a:t>枪型监控摄像头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6272A35D-A657-4ED7-AF50-89ACE60C201C}"/>
              </a:ext>
            </a:extLst>
          </p:cNvPr>
          <p:cNvSpPr txBox="1"/>
          <p:nvPr/>
        </p:nvSpPr>
        <p:spPr>
          <a:xfrm>
            <a:off x="8856575" y="2461821"/>
            <a:ext cx="23352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b="1" dirty="0">
                <a:solidFill>
                  <a:srgbClr val="9F8C61"/>
                </a:solidFill>
                <a:latin typeface="+mn-ea"/>
              </a:rPr>
              <a:t>网络高清硬盘录像机</a:t>
            </a:r>
            <a:r>
              <a:rPr lang="en-US" altLang="zh-CN" sz="1400" b="1" dirty="0">
                <a:solidFill>
                  <a:srgbClr val="9F8C61"/>
                </a:solidFill>
                <a:latin typeface="+mn-ea"/>
              </a:rPr>
              <a:t>(1</a:t>
            </a:r>
            <a:r>
              <a:rPr lang="zh-CN" altLang="en-US" sz="1400" b="1" dirty="0">
                <a:solidFill>
                  <a:srgbClr val="9F8C61"/>
                </a:solidFill>
                <a:latin typeface="+mn-ea"/>
              </a:rPr>
              <a:t>盘位</a:t>
            </a:r>
            <a:r>
              <a:rPr lang="en-US" altLang="zh-CN" sz="1400" b="1" dirty="0">
                <a:solidFill>
                  <a:srgbClr val="9F8C61"/>
                </a:solidFill>
                <a:latin typeface="+mn-ea"/>
              </a:rPr>
              <a:t>)</a:t>
            </a:r>
            <a:endParaRPr lang="zh-CN" altLang="en-US" sz="1400" b="1" dirty="0">
              <a:solidFill>
                <a:srgbClr val="9F8C6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111876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文本框 47"/>
          <p:cNvSpPr txBox="1"/>
          <p:nvPr/>
        </p:nvSpPr>
        <p:spPr>
          <a:xfrm>
            <a:off x="536287" y="172245"/>
            <a:ext cx="3917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9F8C61"/>
                </a:solidFill>
                <a:cs typeface="+mn-ea"/>
                <a:sym typeface="+mn-lt"/>
              </a:rPr>
              <a:t>远程视频巡店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A2633BA8-D497-464A-812D-B46357BC297B}"/>
              </a:ext>
            </a:extLst>
          </p:cNvPr>
          <p:cNvSpPr txBox="1"/>
          <p:nvPr/>
        </p:nvSpPr>
        <p:spPr>
          <a:xfrm>
            <a:off x="2503266" y="326133"/>
            <a:ext cx="365564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i="0" cap="all" dirty="0">
                <a:solidFill>
                  <a:schemeClr val="bg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Remote video store inspection</a:t>
            </a:r>
            <a:endParaRPr lang="zh-CN" altLang="en-US" sz="1400" cap="all" spc="300" dirty="0">
              <a:solidFill>
                <a:schemeClr val="bg2">
                  <a:lumMod val="7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961CC971-4993-4400-ADE1-98BA92FA6C08}"/>
              </a:ext>
            </a:extLst>
          </p:cNvPr>
          <p:cNvSpPr txBox="1"/>
          <p:nvPr/>
        </p:nvSpPr>
        <p:spPr>
          <a:xfrm>
            <a:off x="1482987" y="1054148"/>
            <a:ext cx="3038213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457200">
              <a:lnSpc>
                <a:spcPts val="2500"/>
              </a:lnSpc>
            </a:pPr>
            <a:r>
              <a:rPr lang="zh-CN" altLang="en-US" sz="1600" dirty="0">
                <a:solidFill>
                  <a:srgbClr val="9F8C61"/>
                </a:solidFill>
                <a:effectLst/>
                <a:latin typeface="+mn-ea"/>
              </a:rPr>
              <a:t>视频巡店系统</a:t>
            </a:r>
            <a:r>
              <a:rPr lang="en-US" altLang="zh-CN" sz="1600" dirty="0">
                <a:solidFill>
                  <a:srgbClr val="9F8C61"/>
                </a:solidFill>
                <a:effectLst/>
                <a:latin typeface="+mn-ea"/>
              </a:rPr>
              <a:t>POE</a:t>
            </a:r>
            <a:r>
              <a:rPr lang="zh-CN" altLang="en-US" sz="1600" dirty="0">
                <a:solidFill>
                  <a:srgbClr val="9F8C61"/>
                </a:solidFill>
                <a:effectLst/>
                <a:latin typeface="+mn-ea"/>
              </a:rPr>
              <a:t>结构图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EF7BA30E-AB26-4077-B7D4-6670514003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331" y="1608947"/>
            <a:ext cx="10219267" cy="476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8216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文本框 47"/>
          <p:cNvSpPr txBox="1"/>
          <p:nvPr/>
        </p:nvSpPr>
        <p:spPr>
          <a:xfrm>
            <a:off x="536287" y="172245"/>
            <a:ext cx="3917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9F8C61"/>
                </a:solidFill>
                <a:cs typeface="+mn-ea"/>
                <a:sym typeface="+mn-lt"/>
              </a:rPr>
              <a:t>远程视频巡店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A2633BA8-D497-464A-812D-B46357BC297B}"/>
              </a:ext>
            </a:extLst>
          </p:cNvPr>
          <p:cNvSpPr txBox="1"/>
          <p:nvPr/>
        </p:nvSpPr>
        <p:spPr>
          <a:xfrm>
            <a:off x="2503266" y="326133"/>
            <a:ext cx="365564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i="0" cap="all" dirty="0">
                <a:solidFill>
                  <a:schemeClr val="bg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Remote video store inspection</a:t>
            </a:r>
            <a:endParaRPr lang="zh-CN" altLang="en-US" sz="1400" cap="all" spc="300" dirty="0">
              <a:solidFill>
                <a:schemeClr val="bg2">
                  <a:lumMod val="7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6" name="圆角矩形 4">
            <a:extLst>
              <a:ext uri="{FF2B5EF4-FFF2-40B4-BE49-F238E27FC236}">
                <a16:creationId xmlns:a16="http://schemas.microsoft.com/office/drawing/2014/main" id="{2FFB47CF-EBDD-4716-B8FF-1904108B83D2}"/>
              </a:ext>
            </a:extLst>
          </p:cNvPr>
          <p:cNvSpPr/>
          <p:nvPr/>
        </p:nvSpPr>
        <p:spPr>
          <a:xfrm>
            <a:off x="1193802" y="1959662"/>
            <a:ext cx="2379131" cy="1282891"/>
          </a:xfrm>
          <a:prstGeom prst="roundRect">
            <a:avLst>
              <a:gd name="adj" fmla="val 11348"/>
            </a:avLst>
          </a:prstGeom>
          <a:gradFill>
            <a:gsLst>
              <a:gs pos="0">
                <a:srgbClr val="EEF3F9"/>
              </a:gs>
              <a:gs pos="100000">
                <a:srgbClr val="D951B5"/>
              </a:gs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86000">
                <a:srgbClr val="C48CCB"/>
              </a:gs>
              <a:gs pos="45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r>
              <a:rPr lang="zh-CN" altLang="en-US" sz="1600" dirty="0">
                <a:cs typeface="+mn-ea"/>
                <a:sym typeface="+mn-lt"/>
              </a:rPr>
              <a:t>视频巡店：</a:t>
            </a:r>
            <a:endParaRPr lang="en-US" altLang="zh-CN" sz="1600" dirty="0">
              <a:cs typeface="+mn-ea"/>
              <a:sym typeface="+mn-lt"/>
            </a:endParaRPr>
          </a:p>
          <a:p>
            <a:r>
              <a:rPr lang="zh-CN" altLang="en-US" sz="1600" dirty="0">
                <a:cs typeface="+mn-ea"/>
                <a:sym typeface="+mn-lt"/>
              </a:rPr>
              <a:t>配置监控摄像头</a:t>
            </a:r>
          </a:p>
        </p:txBody>
      </p:sp>
      <p:sp>
        <p:nvSpPr>
          <p:cNvPr id="11" name="圆角矩形 4">
            <a:extLst>
              <a:ext uri="{FF2B5EF4-FFF2-40B4-BE49-F238E27FC236}">
                <a16:creationId xmlns:a16="http://schemas.microsoft.com/office/drawing/2014/main" id="{052DD575-72E3-451E-B136-A3E3D3E14255}"/>
              </a:ext>
            </a:extLst>
          </p:cNvPr>
          <p:cNvSpPr/>
          <p:nvPr/>
        </p:nvSpPr>
        <p:spPr>
          <a:xfrm>
            <a:off x="1193801" y="4547085"/>
            <a:ext cx="2379131" cy="1282891"/>
          </a:xfrm>
          <a:prstGeom prst="roundRect">
            <a:avLst>
              <a:gd name="adj" fmla="val 11348"/>
            </a:avLst>
          </a:prstGeom>
          <a:gradFill>
            <a:gsLst>
              <a:gs pos="0">
                <a:srgbClr val="EEF3F9"/>
              </a:gs>
              <a:gs pos="100000">
                <a:srgbClr val="D951B5"/>
              </a:gs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86000">
                <a:srgbClr val="C48CCB"/>
              </a:gs>
              <a:gs pos="45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r>
              <a:rPr lang="zh-CN" altLang="en-US" sz="1400" dirty="0">
                <a:cs typeface="+mn-ea"/>
                <a:sym typeface="+mn-lt"/>
              </a:rPr>
              <a:t>视频巡店：</a:t>
            </a:r>
            <a:endParaRPr lang="en-US" altLang="zh-CN" sz="1400" dirty="0">
              <a:cs typeface="+mn-ea"/>
              <a:sym typeface="+mn-lt"/>
            </a:endParaRPr>
          </a:p>
          <a:p>
            <a:r>
              <a:rPr lang="zh-CN" altLang="en-US" sz="1400" dirty="0">
                <a:cs typeface="+mn-ea"/>
                <a:sym typeface="+mn-lt"/>
              </a:rPr>
              <a:t>通过访问视频监控</a:t>
            </a:r>
            <a:r>
              <a:rPr lang="en-US" altLang="zh-CN" sz="1400" dirty="0">
                <a:cs typeface="+mn-ea"/>
                <a:sym typeface="+mn-lt"/>
              </a:rPr>
              <a:t>---</a:t>
            </a:r>
            <a:r>
              <a:rPr lang="zh-CN" altLang="en-US" sz="1400" dirty="0">
                <a:cs typeface="+mn-ea"/>
                <a:sym typeface="+mn-lt"/>
              </a:rPr>
              <a:t>国标视频监控，可以查看指定门店的预置位场景进行巡查。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DC851E0B-74BB-48A3-B2EB-BC9EE26645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782" y="787798"/>
            <a:ext cx="5892997" cy="285175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2FE9643-CF49-42A7-9CDC-FD8F12F81F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782" y="3793437"/>
            <a:ext cx="5892997" cy="2852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968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文本框 47"/>
          <p:cNvSpPr txBox="1"/>
          <p:nvPr/>
        </p:nvSpPr>
        <p:spPr>
          <a:xfrm>
            <a:off x="536287" y="172245"/>
            <a:ext cx="3917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9F8C61"/>
                </a:solidFill>
                <a:cs typeface="+mn-ea"/>
                <a:sym typeface="+mn-lt"/>
              </a:rPr>
              <a:t>远程视频巡店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A2633BA8-D497-464A-812D-B46357BC297B}"/>
              </a:ext>
            </a:extLst>
          </p:cNvPr>
          <p:cNvSpPr txBox="1"/>
          <p:nvPr/>
        </p:nvSpPr>
        <p:spPr>
          <a:xfrm>
            <a:off x="2503266" y="326133"/>
            <a:ext cx="365564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i="0" cap="all" dirty="0">
                <a:solidFill>
                  <a:schemeClr val="bg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Remote video store inspection</a:t>
            </a:r>
            <a:endParaRPr lang="zh-CN" altLang="en-US" sz="1400" cap="all" spc="300" dirty="0">
              <a:solidFill>
                <a:schemeClr val="bg2">
                  <a:lumMod val="7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6" name="圆角矩形 4">
            <a:extLst>
              <a:ext uri="{FF2B5EF4-FFF2-40B4-BE49-F238E27FC236}">
                <a16:creationId xmlns:a16="http://schemas.microsoft.com/office/drawing/2014/main" id="{2FFB47CF-EBDD-4716-B8FF-1904108B83D2}"/>
              </a:ext>
            </a:extLst>
          </p:cNvPr>
          <p:cNvSpPr/>
          <p:nvPr/>
        </p:nvSpPr>
        <p:spPr>
          <a:xfrm>
            <a:off x="1193802" y="1959662"/>
            <a:ext cx="2379131" cy="1282891"/>
          </a:xfrm>
          <a:prstGeom prst="roundRect">
            <a:avLst>
              <a:gd name="adj" fmla="val 11348"/>
            </a:avLst>
          </a:prstGeom>
          <a:gradFill>
            <a:gsLst>
              <a:gs pos="0">
                <a:srgbClr val="EEF3F9"/>
              </a:gs>
              <a:gs pos="100000">
                <a:srgbClr val="D951B5"/>
              </a:gs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86000">
                <a:srgbClr val="C48CCB"/>
              </a:gs>
              <a:gs pos="45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r>
              <a:rPr lang="zh-CN" altLang="en-US" sz="1600" dirty="0">
                <a:cs typeface="+mn-ea"/>
                <a:sym typeface="+mn-lt"/>
              </a:rPr>
              <a:t>智慧巡店：</a:t>
            </a:r>
            <a:endParaRPr lang="en-US" altLang="zh-CN" sz="1600" dirty="0">
              <a:cs typeface="+mn-ea"/>
              <a:sym typeface="+mn-lt"/>
            </a:endParaRPr>
          </a:p>
          <a:p>
            <a:r>
              <a:rPr lang="zh-CN" altLang="en-US" sz="1600" dirty="0">
                <a:cs typeface="+mn-ea"/>
                <a:sym typeface="+mn-lt"/>
              </a:rPr>
              <a:t>巡店工作台</a:t>
            </a:r>
            <a:r>
              <a:rPr lang="en-US" altLang="zh-CN" sz="1600" dirty="0">
                <a:cs typeface="+mn-ea"/>
                <a:sym typeface="+mn-lt"/>
              </a:rPr>
              <a:t>,</a:t>
            </a:r>
            <a:r>
              <a:rPr lang="zh-CN" altLang="en-US" sz="1600" dirty="0">
                <a:cs typeface="+mn-ea"/>
                <a:sym typeface="+mn-lt"/>
              </a:rPr>
              <a:t>可以查看当前巡店计划、设备在线情况、巡检概况、巡检计划等信息</a:t>
            </a:r>
          </a:p>
        </p:txBody>
      </p:sp>
      <p:sp>
        <p:nvSpPr>
          <p:cNvPr id="11" name="圆角矩形 4">
            <a:extLst>
              <a:ext uri="{FF2B5EF4-FFF2-40B4-BE49-F238E27FC236}">
                <a16:creationId xmlns:a16="http://schemas.microsoft.com/office/drawing/2014/main" id="{052DD575-72E3-451E-B136-A3E3D3E14255}"/>
              </a:ext>
            </a:extLst>
          </p:cNvPr>
          <p:cNvSpPr/>
          <p:nvPr/>
        </p:nvSpPr>
        <p:spPr>
          <a:xfrm>
            <a:off x="1193801" y="4547085"/>
            <a:ext cx="2379131" cy="1282891"/>
          </a:xfrm>
          <a:prstGeom prst="roundRect">
            <a:avLst>
              <a:gd name="adj" fmla="val 11348"/>
            </a:avLst>
          </a:prstGeom>
          <a:gradFill>
            <a:gsLst>
              <a:gs pos="0">
                <a:srgbClr val="EEF3F9"/>
              </a:gs>
              <a:gs pos="100000">
                <a:srgbClr val="D951B5"/>
              </a:gs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86000">
                <a:srgbClr val="C48CCB"/>
              </a:gs>
              <a:gs pos="45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r>
              <a:rPr lang="zh-CN" altLang="en-US" sz="1400" dirty="0">
                <a:cs typeface="+mn-ea"/>
                <a:sym typeface="+mn-lt"/>
              </a:rPr>
              <a:t>智慧巡店：</a:t>
            </a:r>
            <a:endParaRPr lang="en-US" altLang="zh-CN" sz="1400" dirty="0">
              <a:cs typeface="+mn-ea"/>
              <a:sym typeface="+mn-lt"/>
            </a:endParaRPr>
          </a:p>
          <a:p>
            <a:r>
              <a:rPr lang="zh-CN" altLang="en-US" sz="1400" dirty="0">
                <a:cs typeface="+mn-ea"/>
                <a:sym typeface="+mn-lt"/>
              </a:rPr>
              <a:t>检查项管理，可以创建巡检项目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891AEBAA-A2E6-4BEA-9366-3EC68DC306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5109" y="781699"/>
            <a:ext cx="5745221" cy="267888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1F447D76-6FB9-4F12-BBA1-3F95DAD1EB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5109" y="3793064"/>
            <a:ext cx="5750662" cy="2848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745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44295" y="2489893"/>
            <a:ext cx="4915357" cy="3279091"/>
          </a:xfrm>
          <a:prstGeom prst="rect">
            <a:avLst/>
          </a:prstGeom>
          <a:effectLst>
            <a:reflection blurRad="457200" stA="47000" endPos="15000" dist="25400" dir="5400000" sy="-100000" algn="bl" rotWithShape="0"/>
          </a:effectLst>
        </p:spPr>
      </p:pic>
      <p:sp>
        <p:nvSpPr>
          <p:cNvPr id="58" name="出自【趣你的PPT】(微信:qunideppt)：最优质的PPT资源库"/>
          <p:cNvSpPr txBox="1"/>
          <p:nvPr/>
        </p:nvSpPr>
        <p:spPr>
          <a:xfrm>
            <a:off x="1258559" y="2075636"/>
            <a:ext cx="9632746" cy="898461"/>
          </a:xfrm>
          <a:prstGeom prst="rect">
            <a:avLst/>
          </a:prstGeom>
        </p:spPr>
        <p:txBody>
          <a:bodyPr vert="horz" lIns="121682" tIns="60841" rIns="121682" bIns="60841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defRPr/>
            </a:pPr>
            <a:endParaRPr lang="zh-CN" altLang="en-US" sz="1600" dirty="0">
              <a:solidFill>
                <a:srgbClr val="FFFFFF"/>
              </a:solidFill>
              <a:cs typeface="+mn-ea"/>
              <a:sym typeface="+mn-lt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510886" y="172245"/>
            <a:ext cx="2968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spc="600" dirty="0">
                <a:solidFill>
                  <a:srgbClr val="9F8C61"/>
                </a:solidFill>
                <a:cs typeface="+mn-ea"/>
                <a:sym typeface="+mn-lt"/>
              </a:rPr>
              <a:t>商业客流的意义</a:t>
            </a:r>
            <a:endParaRPr lang="en-US" altLang="zh-CN" sz="2400" b="1" spc="600" dirty="0">
              <a:solidFill>
                <a:srgbClr val="9F8C61"/>
              </a:solidFill>
              <a:cs typeface="+mn-ea"/>
              <a:sym typeface="+mn-lt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3412449" y="326133"/>
            <a:ext cx="72728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cap="all" spc="3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The significance of commercial passenger flow statistics</a:t>
            </a:r>
            <a:endParaRPr lang="zh-CN" altLang="en-US" sz="1400" cap="all" spc="3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474521" y="1189615"/>
            <a:ext cx="9003238" cy="11809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457200">
              <a:lnSpc>
                <a:spcPts val="2500"/>
              </a:lnSpc>
            </a:pPr>
            <a:r>
              <a:rPr lang="zh-CN" altLang="en-US" sz="1600" dirty="0">
                <a:solidFill>
                  <a:srgbClr val="9F8C61"/>
                </a:solidFill>
                <a:effectLst/>
                <a:latin typeface="+mn-ea"/>
              </a:rPr>
              <a:t>在现代商业营销中，客流量对于</a:t>
            </a:r>
            <a:r>
              <a:rPr lang="zh-CN" altLang="en-US" sz="1600" dirty="0">
                <a:solidFill>
                  <a:srgbClr val="9F8C61"/>
                </a:solidFill>
                <a:latin typeface="+mn-ea"/>
              </a:rPr>
              <a:t>商场、连锁店、门店等商业场所</a:t>
            </a:r>
            <a:r>
              <a:rPr lang="zh-CN" altLang="en-US" sz="1600" dirty="0">
                <a:solidFill>
                  <a:srgbClr val="9F8C61"/>
                </a:solidFill>
                <a:effectLst/>
                <a:latin typeface="+mn-ea"/>
              </a:rPr>
              <a:t>来说意义重大。对于商场购物中心来说，顾客是货币的携带者，又是商品的潜在购买者，研究客流量规律，可以增加销售机会，将观看者转变为购物者，最大限度地挖掘商场的销售潜力，增加利润。</a:t>
            </a:r>
            <a:endParaRPr lang="en-US" altLang="zh-CN" sz="1600" dirty="0">
              <a:solidFill>
                <a:srgbClr val="9F8C61"/>
              </a:solidFill>
              <a:effectLst/>
              <a:latin typeface="+mn-ea"/>
            </a:endParaRPr>
          </a:p>
          <a:p>
            <a:pPr indent="457200">
              <a:lnSpc>
                <a:spcPts val="2500"/>
              </a:lnSpc>
            </a:pPr>
            <a:endParaRPr lang="zh-CN" altLang="en-US" sz="1600" dirty="0">
              <a:solidFill>
                <a:srgbClr val="9F8C61"/>
              </a:solidFill>
              <a:effectLst/>
              <a:latin typeface="+mn-ea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4856698E-B36D-4FA7-9C58-17DC9451A987}"/>
              </a:ext>
            </a:extLst>
          </p:cNvPr>
          <p:cNvSpPr txBox="1"/>
          <p:nvPr/>
        </p:nvSpPr>
        <p:spPr>
          <a:xfrm>
            <a:off x="1632348" y="2931978"/>
            <a:ext cx="3498452" cy="283700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457200">
              <a:lnSpc>
                <a:spcPts val="2500"/>
              </a:lnSpc>
            </a:pPr>
            <a:r>
              <a:rPr lang="zh-CN" altLang="en-US" sz="16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客流量是商场购物中心、连锁店等重要的“人气”晴雨表，通过这一准确的量化的数据，不但可以获得商场整体的运行状况，而且还可以利用高精度的客流数据，进行有效的组织运营工作。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文本框 47"/>
          <p:cNvSpPr txBox="1"/>
          <p:nvPr/>
        </p:nvSpPr>
        <p:spPr>
          <a:xfrm>
            <a:off x="536287" y="172245"/>
            <a:ext cx="3917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9F8C61"/>
                </a:solidFill>
                <a:cs typeface="+mn-ea"/>
                <a:sym typeface="+mn-lt"/>
              </a:rPr>
              <a:t>远程视频巡店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A2633BA8-D497-464A-812D-B46357BC297B}"/>
              </a:ext>
            </a:extLst>
          </p:cNvPr>
          <p:cNvSpPr txBox="1"/>
          <p:nvPr/>
        </p:nvSpPr>
        <p:spPr>
          <a:xfrm>
            <a:off x="2503266" y="326133"/>
            <a:ext cx="365564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i="0" cap="all" dirty="0">
                <a:solidFill>
                  <a:schemeClr val="bg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Remote video store inspection</a:t>
            </a:r>
            <a:endParaRPr lang="zh-CN" altLang="en-US" sz="1400" cap="all" spc="300" dirty="0">
              <a:solidFill>
                <a:schemeClr val="bg2">
                  <a:lumMod val="7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6" name="圆角矩形 4">
            <a:extLst>
              <a:ext uri="{FF2B5EF4-FFF2-40B4-BE49-F238E27FC236}">
                <a16:creationId xmlns:a16="http://schemas.microsoft.com/office/drawing/2014/main" id="{2FFB47CF-EBDD-4716-B8FF-1904108B83D2}"/>
              </a:ext>
            </a:extLst>
          </p:cNvPr>
          <p:cNvSpPr/>
          <p:nvPr/>
        </p:nvSpPr>
        <p:spPr>
          <a:xfrm>
            <a:off x="1193802" y="1959662"/>
            <a:ext cx="2379131" cy="1282891"/>
          </a:xfrm>
          <a:prstGeom prst="roundRect">
            <a:avLst>
              <a:gd name="adj" fmla="val 11348"/>
            </a:avLst>
          </a:prstGeom>
          <a:gradFill>
            <a:gsLst>
              <a:gs pos="0">
                <a:srgbClr val="EEF3F9"/>
              </a:gs>
              <a:gs pos="100000">
                <a:srgbClr val="D951B5"/>
              </a:gs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86000">
                <a:srgbClr val="C48CCB"/>
              </a:gs>
              <a:gs pos="45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r>
              <a:rPr lang="zh-CN" altLang="en-US" sz="1600" dirty="0">
                <a:cs typeface="+mn-ea"/>
                <a:sym typeface="+mn-lt"/>
              </a:rPr>
              <a:t>智慧巡店：</a:t>
            </a:r>
            <a:endParaRPr lang="en-US" altLang="zh-CN" sz="1600" dirty="0">
              <a:cs typeface="+mn-ea"/>
              <a:sym typeface="+mn-lt"/>
            </a:endParaRPr>
          </a:p>
          <a:p>
            <a:r>
              <a:rPr lang="zh-CN" altLang="en-US" sz="1600" dirty="0">
                <a:cs typeface="+mn-ea"/>
                <a:sym typeface="+mn-lt"/>
              </a:rPr>
              <a:t>巡检模板管理，可以创建巡检模板，如日常检查、活动检查模板等</a:t>
            </a:r>
          </a:p>
        </p:txBody>
      </p:sp>
      <p:sp>
        <p:nvSpPr>
          <p:cNvPr id="11" name="圆角矩形 4">
            <a:extLst>
              <a:ext uri="{FF2B5EF4-FFF2-40B4-BE49-F238E27FC236}">
                <a16:creationId xmlns:a16="http://schemas.microsoft.com/office/drawing/2014/main" id="{052DD575-72E3-451E-B136-A3E3D3E14255}"/>
              </a:ext>
            </a:extLst>
          </p:cNvPr>
          <p:cNvSpPr/>
          <p:nvPr/>
        </p:nvSpPr>
        <p:spPr>
          <a:xfrm>
            <a:off x="1193801" y="4547083"/>
            <a:ext cx="2379131" cy="1282891"/>
          </a:xfrm>
          <a:prstGeom prst="roundRect">
            <a:avLst>
              <a:gd name="adj" fmla="val 11348"/>
            </a:avLst>
          </a:prstGeom>
          <a:gradFill>
            <a:gsLst>
              <a:gs pos="0">
                <a:srgbClr val="EEF3F9"/>
              </a:gs>
              <a:gs pos="100000">
                <a:srgbClr val="D951B5"/>
              </a:gs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86000">
                <a:srgbClr val="C48CCB"/>
              </a:gs>
              <a:gs pos="45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r>
              <a:rPr lang="zh-CN" altLang="en-US" sz="1400" dirty="0">
                <a:cs typeface="+mn-ea"/>
                <a:sym typeface="+mn-lt"/>
              </a:rPr>
              <a:t>智慧巡店：</a:t>
            </a:r>
            <a:endParaRPr lang="en-US" altLang="zh-CN" sz="1400" dirty="0">
              <a:cs typeface="+mn-ea"/>
              <a:sym typeface="+mn-lt"/>
            </a:endParaRPr>
          </a:p>
          <a:p>
            <a:r>
              <a:rPr lang="zh-CN" altLang="en-US" sz="1400" dirty="0">
                <a:cs typeface="+mn-ea"/>
                <a:sym typeface="+mn-lt"/>
              </a:rPr>
              <a:t>巡检计划管理，可以创建巡检计划，如月巡检计划、活动巡检计划等等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A06A0088-4847-4AFF-8672-5CB5E1982D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3306" y="939799"/>
            <a:ext cx="5324628" cy="262996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B2012E7-5DBC-4CA7-ACB4-82212BDCAA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3306" y="3872077"/>
            <a:ext cx="5324629" cy="2632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085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文本框 47"/>
          <p:cNvSpPr txBox="1"/>
          <p:nvPr/>
        </p:nvSpPr>
        <p:spPr>
          <a:xfrm>
            <a:off x="536287" y="172245"/>
            <a:ext cx="3917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9F8C61"/>
                </a:solidFill>
                <a:cs typeface="+mn-ea"/>
                <a:sym typeface="+mn-lt"/>
              </a:rPr>
              <a:t>远程视频巡店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A2633BA8-D497-464A-812D-B46357BC297B}"/>
              </a:ext>
            </a:extLst>
          </p:cNvPr>
          <p:cNvSpPr txBox="1"/>
          <p:nvPr/>
        </p:nvSpPr>
        <p:spPr>
          <a:xfrm>
            <a:off x="2503266" y="326133"/>
            <a:ext cx="365564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i="0" cap="all" dirty="0">
                <a:solidFill>
                  <a:schemeClr val="bg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Remote video store inspection</a:t>
            </a:r>
            <a:endParaRPr lang="zh-CN" altLang="en-US" sz="1400" cap="all" spc="300" dirty="0">
              <a:solidFill>
                <a:schemeClr val="bg2">
                  <a:lumMod val="7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6" name="圆角矩形 4">
            <a:extLst>
              <a:ext uri="{FF2B5EF4-FFF2-40B4-BE49-F238E27FC236}">
                <a16:creationId xmlns:a16="http://schemas.microsoft.com/office/drawing/2014/main" id="{2FFB47CF-EBDD-4716-B8FF-1904108B83D2}"/>
              </a:ext>
            </a:extLst>
          </p:cNvPr>
          <p:cNvSpPr/>
          <p:nvPr/>
        </p:nvSpPr>
        <p:spPr>
          <a:xfrm>
            <a:off x="1193802" y="1959662"/>
            <a:ext cx="2379131" cy="1282891"/>
          </a:xfrm>
          <a:prstGeom prst="roundRect">
            <a:avLst>
              <a:gd name="adj" fmla="val 11348"/>
            </a:avLst>
          </a:prstGeom>
          <a:gradFill>
            <a:gsLst>
              <a:gs pos="0">
                <a:srgbClr val="EEF3F9"/>
              </a:gs>
              <a:gs pos="100000">
                <a:srgbClr val="D951B5"/>
              </a:gs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86000">
                <a:srgbClr val="C48CCB"/>
              </a:gs>
              <a:gs pos="45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r>
              <a:rPr lang="zh-CN" altLang="en-US" sz="1600" dirty="0">
                <a:cs typeface="+mn-ea"/>
                <a:sym typeface="+mn-lt"/>
              </a:rPr>
              <a:t>智慧巡店：</a:t>
            </a:r>
            <a:endParaRPr lang="en-US" altLang="zh-CN" sz="1600" dirty="0">
              <a:cs typeface="+mn-ea"/>
              <a:sym typeface="+mn-lt"/>
            </a:endParaRPr>
          </a:p>
          <a:p>
            <a:r>
              <a:rPr lang="zh-CN" altLang="en-US" sz="1600" dirty="0">
                <a:cs typeface="+mn-ea"/>
                <a:sym typeface="+mn-lt"/>
              </a:rPr>
              <a:t>视频巡检，可以查看指定门店的预置位场景的实时视频画面进行巡检。</a:t>
            </a:r>
          </a:p>
        </p:txBody>
      </p:sp>
      <p:sp>
        <p:nvSpPr>
          <p:cNvPr id="11" name="圆角矩形 4">
            <a:extLst>
              <a:ext uri="{FF2B5EF4-FFF2-40B4-BE49-F238E27FC236}">
                <a16:creationId xmlns:a16="http://schemas.microsoft.com/office/drawing/2014/main" id="{052DD575-72E3-451E-B136-A3E3D3E14255}"/>
              </a:ext>
            </a:extLst>
          </p:cNvPr>
          <p:cNvSpPr/>
          <p:nvPr/>
        </p:nvSpPr>
        <p:spPr>
          <a:xfrm>
            <a:off x="1193801" y="4547085"/>
            <a:ext cx="2379131" cy="1574315"/>
          </a:xfrm>
          <a:prstGeom prst="roundRect">
            <a:avLst>
              <a:gd name="adj" fmla="val 11348"/>
            </a:avLst>
          </a:prstGeom>
          <a:gradFill>
            <a:gsLst>
              <a:gs pos="0">
                <a:srgbClr val="EEF3F9"/>
              </a:gs>
              <a:gs pos="100000">
                <a:srgbClr val="D951B5"/>
              </a:gs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86000">
                <a:srgbClr val="C48CCB"/>
              </a:gs>
              <a:gs pos="45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r>
              <a:rPr lang="zh-CN" altLang="en-US" sz="1400" dirty="0">
                <a:cs typeface="+mn-ea"/>
                <a:sym typeface="+mn-lt"/>
              </a:rPr>
              <a:t>智慧巡店：</a:t>
            </a:r>
            <a:endParaRPr lang="en-US" altLang="zh-CN" sz="1400" dirty="0">
              <a:cs typeface="+mn-ea"/>
              <a:sym typeface="+mn-lt"/>
            </a:endParaRPr>
          </a:p>
          <a:p>
            <a:r>
              <a:rPr lang="zh-CN" altLang="en-US" sz="1400" dirty="0">
                <a:cs typeface="+mn-ea"/>
                <a:sym typeface="+mn-lt"/>
              </a:rPr>
              <a:t>在线考评，可以查看指定门店的预置位场景的摄像头画面，根据巡检计划内容来给门店打分。同时也可以给违规现象截图，下发进行整改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5945006B-A5D6-46E3-BDA1-DAFAFC7C9B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072" y="891904"/>
            <a:ext cx="5406494" cy="264716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1DBD35B-1B5D-4CCE-9E9C-D8283BE6039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071" y="4017218"/>
            <a:ext cx="5406494" cy="267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373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文本框 47"/>
          <p:cNvSpPr txBox="1"/>
          <p:nvPr/>
        </p:nvSpPr>
        <p:spPr>
          <a:xfrm>
            <a:off x="536287" y="172245"/>
            <a:ext cx="3917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9F8C61"/>
                </a:solidFill>
                <a:cs typeface="+mn-ea"/>
                <a:sym typeface="+mn-lt"/>
              </a:rPr>
              <a:t>远程视频巡店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A2633BA8-D497-464A-812D-B46357BC297B}"/>
              </a:ext>
            </a:extLst>
          </p:cNvPr>
          <p:cNvSpPr txBox="1"/>
          <p:nvPr/>
        </p:nvSpPr>
        <p:spPr>
          <a:xfrm>
            <a:off x="2503266" y="326133"/>
            <a:ext cx="365564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i="0" cap="all" dirty="0">
                <a:solidFill>
                  <a:schemeClr val="bg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Remote video store inspection</a:t>
            </a:r>
            <a:endParaRPr lang="zh-CN" altLang="en-US" sz="1400" cap="all" spc="300" dirty="0">
              <a:solidFill>
                <a:schemeClr val="bg2">
                  <a:lumMod val="7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6" name="圆角矩形 4">
            <a:extLst>
              <a:ext uri="{FF2B5EF4-FFF2-40B4-BE49-F238E27FC236}">
                <a16:creationId xmlns:a16="http://schemas.microsoft.com/office/drawing/2014/main" id="{2FFB47CF-EBDD-4716-B8FF-1904108B83D2}"/>
              </a:ext>
            </a:extLst>
          </p:cNvPr>
          <p:cNvSpPr/>
          <p:nvPr/>
        </p:nvSpPr>
        <p:spPr>
          <a:xfrm>
            <a:off x="1193802" y="1959662"/>
            <a:ext cx="2379131" cy="1282891"/>
          </a:xfrm>
          <a:prstGeom prst="roundRect">
            <a:avLst>
              <a:gd name="adj" fmla="val 11348"/>
            </a:avLst>
          </a:prstGeom>
          <a:gradFill>
            <a:gsLst>
              <a:gs pos="0">
                <a:srgbClr val="EEF3F9"/>
              </a:gs>
              <a:gs pos="100000">
                <a:srgbClr val="D951B5"/>
              </a:gs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86000">
                <a:srgbClr val="C48CCB"/>
              </a:gs>
              <a:gs pos="45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r>
              <a:rPr lang="zh-CN" altLang="en-US" sz="1600" dirty="0">
                <a:cs typeface="+mn-ea"/>
                <a:sym typeface="+mn-lt"/>
              </a:rPr>
              <a:t>智慧巡店：</a:t>
            </a:r>
            <a:endParaRPr lang="en-US" altLang="zh-CN" sz="1600" dirty="0">
              <a:cs typeface="+mn-ea"/>
              <a:sym typeface="+mn-lt"/>
            </a:endParaRPr>
          </a:p>
          <a:p>
            <a:r>
              <a:rPr lang="zh-CN" altLang="en-US" sz="1600" dirty="0">
                <a:cs typeface="+mn-ea"/>
                <a:sym typeface="+mn-lt"/>
              </a:rPr>
              <a:t>巡检记录，可以查看各门店的巡检结果，门店负责人也可以根据巡检情况做出相应的整改</a:t>
            </a:r>
          </a:p>
        </p:txBody>
      </p:sp>
      <p:sp>
        <p:nvSpPr>
          <p:cNvPr id="11" name="圆角矩形 4">
            <a:extLst>
              <a:ext uri="{FF2B5EF4-FFF2-40B4-BE49-F238E27FC236}">
                <a16:creationId xmlns:a16="http://schemas.microsoft.com/office/drawing/2014/main" id="{052DD575-72E3-451E-B136-A3E3D3E14255}"/>
              </a:ext>
            </a:extLst>
          </p:cNvPr>
          <p:cNvSpPr/>
          <p:nvPr/>
        </p:nvSpPr>
        <p:spPr>
          <a:xfrm>
            <a:off x="1193801" y="4547085"/>
            <a:ext cx="2379131" cy="1574315"/>
          </a:xfrm>
          <a:prstGeom prst="roundRect">
            <a:avLst>
              <a:gd name="adj" fmla="val 11348"/>
            </a:avLst>
          </a:prstGeom>
          <a:gradFill>
            <a:gsLst>
              <a:gs pos="0">
                <a:srgbClr val="EEF3F9"/>
              </a:gs>
              <a:gs pos="100000">
                <a:srgbClr val="D951B5"/>
              </a:gs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86000">
                <a:srgbClr val="C48CCB"/>
              </a:gs>
              <a:gs pos="45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r>
              <a:rPr lang="zh-CN" altLang="en-US" sz="1400" dirty="0">
                <a:cs typeface="+mn-ea"/>
                <a:sym typeface="+mn-lt"/>
              </a:rPr>
              <a:t>智慧巡店：</a:t>
            </a:r>
            <a:endParaRPr lang="en-US" altLang="zh-CN" sz="1400" dirty="0">
              <a:cs typeface="+mn-ea"/>
              <a:sym typeface="+mn-lt"/>
            </a:endParaRPr>
          </a:p>
          <a:p>
            <a:r>
              <a:rPr lang="zh-CN" altLang="en-US" sz="1400" dirty="0">
                <a:cs typeface="+mn-ea"/>
                <a:sym typeface="+mn-lt"/>
              </a:rPr>
              <a:t>巡检分析，可以根据巡检记录来制定连锁门店运营方案和整改计划等等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A3AE668-FA99-4B2A-A14C-7F7DA4FB45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4131" y="791414"/>
            <a:ext cx="5444067" cy="263758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FF83BAAF-A544-42B2-9002-0353571EE6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4131" y="3874730"/>
            <a:ext cx="5444067" cy="269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79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图片 87">
            <a:extLst>
              <a:ext uri="{FF2B5EF4-FFF2-40B4-BE49-F238E27FC236}">
                <a16:creationId xmlns:a16="http://schemas.microsoft.com/office/drawing/2014/main" id="{0B24F8EE-4C40-4595-9B74-B95C91A6B34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9619" y="1660374"/>
            <a:ext cx="6108084" cy="3186456"/>
          </a:xfrm>
          <a:prstGeom prst="rect">
            <a:avLst/>
          </a:prstGeom>
        </p:spPr>
      </p:pic>
      <p:sp>
        <p:nvSpPr>
          <p:cNvPr id="89" name="文本框 88">
            <a:extLst>
              <a:ext uri="{FF2B5EF4-FFF2-40B4-BE49-F238E27FC236}">
                <a16:creationId xmlns:a16="http://schemas.microsoft.com/office/drawing/2014/main" id="{8BB166D7-BC67-4085-9663-A5B9C7CB4870}"/>
              </a:ext>
            </a:extLst>
          </p:cNvPr>
          <p:cNvSpPr txBox="1"/>
          <p:nvPr/>
        </p:nvSpPr>
        <p:spPr>
          <a:xfrm>
            <a:off x="4530930" y="2930436"/>
            <a:ext cx="3885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600" b="1" dirty="0">
                <a:effectLst>
                  <a:outerShdw blurRad="50800" dist="38100" dir="8100000" algn="tr" rotWithShape="0">
                    <a:schemeClr val="bg1">
                      <a:alpha val="40000"/>
                    </a:schemeClr>
                  </a:outerShdw>
                </a:effectLst>
                <a:cs typeface="+mn-ea"/>
                <a:sym typeface="+mn-lt"/>
              </a:rPr>
              <a:t>客流应用案例</a:t>
            </a:r>
            <a:endParaRPr lang="en-US" altLang="zh-CN" sz="3600" b="1" dirty="0">
              <a:effectLst>
                <a:outerShdw blurRad="50800" dist="38100" dir="8100000" algn="tr" rotWithShape="0">
                  <a:schemeClr val="bg1">
                    <a:alpha val="40000"/>
                  </a:schemeClr>
                </a:outerShdw>
              </a:effectLst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47267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文本框 47"/>
          <p:cNvSpPr txBox="1"/>
          <p:nvPr/>
        </p:nvSpPr>
        <p:spPr>
          <a:xfrm>
            <a:off x="536287" y="172245"/>
            <a:ext cx="3917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9F8C61"/>
                </a:solidFill>
                <a:cs typeface="+mn-ea"/>
                <a:sym typeface="+mn-lt"/>
              </a:rPr>
              <a:t>客流应用案例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16409636-63B4-4B33-9F89-A429BF96D590}"/>
              </a:ext>
            </a:extLst>
          </p:cNvPr>
          <p:cNvSpPr txBox="1"/>
          <p:nvPr/>
        </p:nvSpPr>
        <p:spPr>
          <a:xfrm>
            <a:off x="2494877" y="326133"/>
            <a:ext cx="3048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spc="200" dirty="0">
                <a:solidFill>
                  <a:schemeClr val="bg2">
                    <a:lumMod val="50000"/>
                  </a:schemeClr>
                </a:solidFill>
                <a:cs typeface="+mn-ea"/>
                <a:sym typeface="+mn-lt"/>
              </a:rPr>
              <a:t>APPLICATION CASES</a:t>
            </a:r>
            <a:endParaRPr lang="zh-CN" altLang="en-US" sz="1400" spc="200" dirty="0">
              <a:solidFill>
                <a:schemeClr val="bg2">
                  <a:lumMod val="50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27BA0DAA-0468-4A72-81A4-0BAB934937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4877" y="787798"/>
            <a:ext cx="7531086" cy="281479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68E8440D-5455-4056-9313-C4D52169D7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4877" y="3594130"/>
            <a:ext cx="7531086" cy="2852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41018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文本框 47"/>
          <p:cNvSpPr txBox="1"/>
          <p:nvPr/>
        </p:nvSpPr>
        <p:spPr>
          <a:xfrm>
            <a:off x="536287" y="172245"/>
            <a:ext cx="3917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9F8C61"/>
                </a:solidFill>
                <a:cs typeface="+mn-ea"/>
                <a:sym typeface="+mn-lt"/>
              </a:rPr>
              <a:t>客流应用案例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16409636-63B4-4B33-9F89-A429BF96D590}"/>
              </a:ext>
            </a:extLst>
          </p:cNvPr>
          <p:cNvSpPr txBox="1"/>
          <p:nvPr/>
        </p:nvSpPr>
        <p:spPr>
          <a:xfrm>
            <a:off x="2494877" y="326133"/>
            <a:ext cx="3048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spc="200" dirty="0">
                <a:solidFill>
                  <a:schemeClr val="bg2">
                    <a:lumMod val="50000"/>
                  </a:schemeClr>
                </a:solidFill>
                <a:cs typeface="+mn-ea"/>
                <a:sym typeface="+mn-lt"/>
              </a:rPr>
              <a:t>APPLICATION CASES</a:t>
            </a:r>
            <a:endParaRPr lang="zh-CN" altLang="en-US" sz="1400" spc="200" dirty="0">
              <a:solidFill>
                <a:schemeClr val="bg2">
                  <a:lumMod val="50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660D6C06-BDE7-4724-BA72-C17885FD37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287" y="1592290"/>
            <a:ext cx="11164311" cy="4167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26437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文本框 47"/>
          <p:cNvSpPr txBox="1"/>
          <p:nvPr/>
        </p:nvSpPr>
        <p:spPr>
          <a:xfrm>
            <a:off x="536287" y="172245"/>
            <a:ext cx="3917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9F8C61"/>
                </a:solidFill>
                <a:cs typeface="+mn-ea"/>
                <a:sym typeface="+mn-lt"/>
              </a:rPr>
              <a:t>客流应用案例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16409636-63B4-4B33-9F89-A429BF96D590}"/>
              </a:ext>
            </a:extLst>
          </p:cNvPr>
          <p:cNvSpPr txBox="1"/>
          <p:nvPr/>
        </p:nvSpPr>
        <p:spPr>
          <a:xfrm>
            <a:off x="2494877" y="326133"/>
            <a:ext cx="3048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spc="200" dirty="0">
                <a:solidFill>
                  <a:schemeClr val="bg2">
                    <a:lumMod val="50000"/>
                  </a:schemeClr>
                </a:solidFill>
                <a:cs typeface="+mn-ea"/>
                <a:sym typeface="+mn-lt"/>
              </a:rPr>
              <a:t>APPLICATION CASES</a:t>
            </a:r>
            <a:endParaRPr lang="zh-CN" altLang="en-US" sz="1400" spc="200" dirty="0">
              <a:solidFill>
                <a:schemeClr val="bg2">
                  <a:lumMod val="50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A99D6D2-8F86-45EE-A654-71C93B85E1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4877" y="787798"/>
            <a:ext cx="7564965" cy="296617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17B82B05-91CB-4E4E-96D6-1BD702B8BA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3344" y="3752690"/>
            <a:ext cx="7564965" cy="2827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74528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5646656" y="3936831"/>
            <a:ext cx="63630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4800" dirty="0">
                <a:solidFill>
                  <a:srgbClr val="AE8D52"/>
                </a:solidFill>
                <a:cs typeface="+mn-ea"/>
                <a:sym typeface="+mn-lt"/>
              </a:rPr>
              <a:t>感谢您的观看！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E5EC7192-DA04-405F-AA92-3B90E35D70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882" y="2464156"/>
            <a:ext cx="4733474" cy="3195095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58" name="出自【趣你的PPT】(微信:qunideppt)：最优质的PPT资源库"/>
          <p:cNvSpPr txBox="1"/>
          <p:nvPr/>
        </p:nvSpPr>
        <p:spPr>
          <a:xfrm>
            <a:off x="1258559" y="2075636"/>
            <a:ext cx="9632746" cy="898461"/>
          </a:xfrm>
          <a:prstGeom prst="rect">
            <a:avLst/>
          </a:prstGeom>
        </p:spPr>
        <p:txBody>
          <a:bodyPr vert="horz" lIns="121682" tIns="60841" rIns="121682" bIns="60841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defRPr/>
            </a:pPr>
            <a:endParaRPr lang="zh-CN" altLang="en-US" sz="1600" dirty="0">
              <a:solidFill>
                <a:srgbClr val="FFFFFF"/>
              </a:solidFill>
              <a:cs typeface="+mn-ea"/>
              <a:sym typeface="+mn-lt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510886" y="172245"/>
            <a:ext cx="2968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spc="600" dirty="0">
                <a:solidFill>
                  <a:srgbClr val="9F8C61"/>
                </a:solidFill>
                <a:cs typeface="+mn-ea"/>
                <a:sym typeface="+mn-lt"/>
              </a:rPr>
              <a:t>商业客流的意义</a:t>
            </a:r>
            <a:endParaRPr lang="en-US" altLang="zh-CN" sz="2400" b="1" spc="600" dirty="0">
              <a:solidFill>
                <a:srgbClr val="9F8C61"/>
              </a:solidFill>
              <a:cs typeface="+mn-ea"/>
              <a:sym typeface="+mn-lt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3412449" y="326133"/>
            <a:ext cx="72728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cap="all" spc="3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The significance of commercial passenger flow statistics</a:t>
            </a:r>
            <a:endParaRPr lang="zh-CN" altLang="en-US" sz="1400" cap="all" spc="3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49157" y="1048290"/>
            <a:ext cx="6498310" cy="46166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457200">
              <a:lnSpc>
                <a:spcPts val="2500"/>
              </a:lnSpc>
            </a:pPr>
            <a:r>
              <a:rPr lang="zh-CN" altLang="en-US" sz="16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连锁店</a:t>
            </a:r>
            <a:r>
              <a:rPr lang="en-US" altLang="zh-CN" sz="16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&amp;</a:t>
            </a:r>
            <a:r>
              <a:rPr lang="zh-CN" altLang="en-US" sz="16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门店流量统计分析的重要性主要表现在以下几个方面：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4856698E-B36D-4FA7-9C58-17DC9451A987}"/>
              </a:ext>
            </a:extLst>
          </p:cNvPr>
          <p:cNvSpPr txBox="1"/>
          <p:nvPr/>
        </p:nvSpPr>
        <p:spPr>
          <a:xfrm>
            <a:off x="749157" y="1661255"/>
            <a:ext cx="6299725" cy="493427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171450" indent="-171450">
              <a:lnSpc>
                <a:spcPts val="2300"/>
              </a:lnSpc>
              <a:buFont typeface="Wingdings" panose="05000000000000000000" pitchFamily="2" charset="2"/>
              <a:buChar char="u"/>
            </a:pPr>
            <a:r>
              <a:rPr lang="zh-CN" altLang="en-US" sz="10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数据驱动决策：客流统计和分析系统可以提供关于客流量、客户行为等数据。这些数据能够帮助连锁店了解客户需求、购买习惯、流量热点等信息，使决策者能够基于数据做出更准确和有效的经营决策。</a:t>
            </a:r>
          </a:p>
          <a:p>
            <a:pPr marL="171450" indent="-171450">
              <a:lnSpc>
                <a:spcPts val="2300"/>
              </a:lnSpc>
              <a:buFont typeface="Wingdings" panose="05000000000000000000" pitchFamily="2" charset="2"/>
              <a:buChar char="u"/>
            </a:pPr>
            <a:r>
              <a:rPr lang="zh-CN" altLang="en-US" sz="10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优化运营策略：通过客流统计和分析系统，连锁店可以了解不同时间段、不同分店的客流情况，根据数据调整运营策略。例如，根据客流情况调整人员安排和资源分配，优化推广活动和促销策略，提高运营效率和销售额。</a:t>
            </a:r>
          </a:p>
          <a:p>
            <a:pPr marL="171450" indent="-171450">
              <a:lnSpc>
                <a:spcPts val="2300"/>
              </a:lnSpc>
              <a:buFont typeface="Wingdings" panose="05000000000000000000" pitchFamily="2" charset="2"/>
              <a:buChar char="u"/>
            </a:pPr>
            <a:r>
              <a:rPr lang="zh-CN" altLang="en-US" sz="10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改善客户体验：客流统计和分析系统还能提供关于顾客流动路径、停留时间等信息。通过分析这些数据，连锁店可以知晓顾客的购物行为和偏好，进而优化店铺布局和商品摆放，提供更好的顾客体验，增加顾客满意度和忠诚度。</a:t>
            </a:r>
          </a:p>
          <a:p>
            <a:pPr marL="171450" indent="-171450">
              <a:lnSpc>
                <a:spcPts val="2300"/>
              </a:lnSpc>
              <a:buFont typeface="Wingdings" panose="05000000000000000000" pitchFamily="2" charset="2"/>
              <a:buChar char="u"/>
            </a:pPr>
            <a:r>
              <a:rPr lang="zh-CN" altLang="en-US" sz="10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统一管理和监控：对于拥有多个分店的连锁店来说，客流统计和分析系统可以实现对不同分店的统一管理和监控。通过集中管理和分析客流数据，连锁店可以进行分店间的比较和对比，发现高效的经营模式和最佳实践，并进行全局性的资源调配和决策。</a:t>
            </a:r>
          </a:p>
          <a:p>
            <a:pPr marL="171450" indent="-171450">
              <a:lnSpc>
                <a:spcPts val="2300"/>
              </a:lnSpc>
              <a:buFont typeface="Wingdings" panose="05000000000000000000" pitchFamily="2" charset="2"/>
              <a:buChar char="u"/>
            </a:pPr>
            <a:r>
              <a:rPr lang="zh-CN" altLang="en-US" sz="10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提高安全性：客流统计和分析系统还可以帮助连锁店提高安全性。通过数据分析，连锁店可以发现异常的客流活动，例如潜在的盗窃行为或安全隐患，及时采取措施预防和解决问题。</a:t>
            </a:r>
          </a:p>
          <a:p>
            <a:pPr marL="171450" indent="-171450">
              <a:lnSpc>
                <a:spcPts val="2300"/>
              </a:lnSpc>
              <a:buFont typeface="Wingdings" panose="05000000000000000000" pitchFamily="2" charset="2"/>
              <a:buChar char="u"/>
            </a:pPr>
            <a:r>
              <a:rPr lang="zh-CN" altLang="en-US" sz="10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综上所述，客流统计和分析系统为连锁店提供了强大的数据支持，帮助其更好地了解和管理客户行为、优化运营策略、提升客户体验和提高安全性。这些系统可以帮助连锁店取得竞争优势，并提高业绩和效益。</a:t>
            </a:r>
          </a:p>
        </p:txBody>
      </p:sp>
    </p:spTree>
    <p:extLst>
      <p:ext uri="{BB962C8B-B14F-4D97-AF65-F5344CB8AC3E}">
        <p14:creationId xmlns:p14="http://schemas.microsoft.com/office/powerpoint/2010/main" val="2734563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图片 87">
            <a:extLst>
              <a:ext uri="{FF2B5EF4-FFF2-40B4-BE49-F238E27FC236}">
                <a16:creationId xmlns:a16="http://schemas.microsoft.com/office/drawing/2014/main" id="{0B24F8EE-4C40-4595-9B74-B95C91A6B34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9619" y="1660374"/>
            <a:ext cx="6108084" cy="3186456"/>
          </a:xfrm>
          <a:prstGeom prst="rect">
            <a:avLst/>
          </a:prstGeom>
        </p:spPr>
      </p:pic>
      <p:sp>
        <p:nvSpPr>
          <p:cNvPr id="89" name="文本框 88">
            <a:extLst>
              <a:ext uri="{FF2B5EF4-FFF2-40B4-BE49-F238E27FC236}">
                <a16:creationId xmlns:a16="http://schemas.microsoft.com/office/drawing/2014/main" id="{8BB166D7-BC67-4085-9663-A5B9C7CB4870}"/>
              </a:ext>
            </a:extLst>
          </p:cNvPr>
          <p:cNvSpPr txBox="1"/>
          <p:nvPr/>
        </p:nvSpPr>
        <p:spPr>
          <a:xfrm>
            <a:off x="4691271" y="2954950"/>
            <a:ext cx="3021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600" b="1" dirty="0">
                <a:effectLst>
                  <a:outerShdw blurRad="50800" dist="38100" dir="8100000" algn="tr" rotWithShape="0">
                    <a:schemeClr val="bg1">
                      <a:alpha val="40000"/>
                    </a:schemeClr>
                  </a:outerShdw>
                </a:effectLst>
                <a:cs typeface="+mn-ea"/>
                <a:sym typeface="+mn-lt"/>
              </a:rPr>
              <a:t>客流设备推荐</a:t>
            </a:r>
          </a:p>
        </p:txBody>
      </p:sp>
    </p:spTree>
    <p:extLst>
      <p:ext uri="{BB962C8B-B14F-4D97-AF65-F5344CB8AC3E}">
        <p14:creationId xmlns:p14="http://schemas.microsoft.com/office/powerpoint/2010/main" val="354677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文本框 47"/>
          <p:cNvSpPr txBox="1"/>
          <p:nvPr/>
        </p:nvSpPr>
        <p:spPr>
          <a:xfrm>
            <a:off x="510887" y="172245"/>
            <a:ext cx="25643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spc="600" dirty="0">
                <a:solidFill>
                  <a:srgbClr val="9F8C61"/>
                </a:solidFill>
                <a:cs typeface="+mn-ea"/>
                <a:sym typeface="+mn-lt"/>
              </a:rPr>
              <a:t>客流设备推荐</a:t>
            </a:r>
            <a:endParaRPr lang="en-US" altLang="zh-CN" sz="2400" b="1" spc="600" dirty="0">
              <a:solidFill>
                <a:srgbClr val="9F8C61"/>
              </a:solidFill>
              <a:cs typeface="+mn-ea"/>
              <a:sym typeface="+mn-lt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3258322" y="318375"/>
            <a:ext cx="52337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cap="all" spc="3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Recommended passenger flow equipment</a:t>
            </a:r>
            <a:endParaRPr lang="zh-CN" altLang="en-US" sz="1400" cap="all" spc="3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309CC42B-A1BC-42DF-9454-A2A3A9770A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351" y="2170100"/>
            <a:ext cx="1572704" cy="104846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25386D81-2CEB-45AC-879C-C11D061181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8614" y="1732327"/>
            <a:ext cx="1890148" cy="189014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A1FDC2F6-170B-42BE-8366-E4B5E96926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166" y="2039051"/>
            <a:ext cx="2243667" cy="1192031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24485FBD-0F5A-401B-9B7A-F4DB05B7C4B0}"/>
              </a:ext>
            </a:extLst>
          </p:cNvPr>
          <p:cNvSpPr txBox="1"/>
          <p:nvPr/>
        </p:nvSpPr>
        <p:spPr>
          <a:xfrm>
            <a:off x="1440338" y="939733"/>
            <a:ext cx="94179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商场、连锁店、门店等商业场所，因为商业氛围浓厚，适合使用小巧、美观，或者隐蔽性良好的设备。</a:t>
            </a: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ADE75D74-94D6-4346-BE93-9A20108C401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9467" y="1748117"/>
            <a:ext cx="1231057" cy="1231057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186CADE1-6D12-4B9F-90C7-8033E0F368A1}"/>
              </a:ext>
            </a:extLst>
          </p:cNvPr>
          <p:cNvSpPr txBox="1"/>
          <p:nvPr/>
        </p:nvSpPr>
        <p:spPr>
          <a:xfrm>
            <a:off x="1583493" y="3218569"/>
            <a:ext cx="216641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b="1" dirty="0">
                <a:solidFill>
                  <a:srgbClr val="9F8C61"/>
                </a:solidFill>
                <a:effectLst/>
                <a:latin typeface="+mn-ea"/>
              </a:rPr>
              <a:t>智能双目客流统计一体机</a:t>
            </a:r>
            <a:endParaRPr lang="zh-CN" altLang="en-US" sz="1400" b="1" dirty="0">
              <a:solidFill>
                <a:srgbClr val="9F8C61"/>
              </a:solidFill>
              <a:latin typeface="+mn-ea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54517BC4-915D-4255-A2ED-74F465D77485}"/>
              </a:ext>
            </a:extLst>
          </p:cNvPr>
          <p:cNvSpPr txBox="1"/>
          <p:nvPr/>
        </p:nvSpPr>
        <p:spPr>
          <a:xfrm>
            <a:off x="5113867" y="3211703"/>
            <a:ext cx="216641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b="1" dirty="0">
                <a:solidFill>
                  <a:srgbClr val="9F8C61"/>
                </a:solidFill>
                <a:effectLst/>
                <a:latin typeface="+mn-ea"/>
              </a:rPr>
              <a:t>半球视频客流统计一体机</a:t>
            </a:r>
            <a:endParaRPr lang="zh-CN" altLang="en-US" sz="1400" b="1" dirty="0">
              <a:solidFill>
                <a:srgbClr val="9F8C61"/>
              </a:solidFill>
              <a:latin typeface="+mn-ea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A1BAAFEA-6BC5-4EAF-B08B-A4F55AD715A4}"/>
              </a:ext>
            </a:extLst>
          </p:cNvPr>
          <p:cNvSpPr txBox="1"/>
          <p:nvPr/>
        </p:nvSpPr>
        <p:spPr>
          <a:xfrm>
            <a:off x="8452341" y="3231082"/>
            <a:ext cx="19826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b="1" dirty="0">
                <a:solidFill>
                  <a:srgbClr val="9F8C61"/>
                </a:solidFill>
                <a:effectLst/>
                <a:latin typeface="+mn-ea"/>
              </a:rPr>
              <a:t>嵌入式客流统计一体机</a:t>
            </a:r>
            <a:endParaRPr lang="zh-CN" altLang="en-US" sz="1400" b="1" dirty="0">
              <a:solidFill>
                <a:srgbClr val="9F8C61"/>
              </a:solidFill>
              <a:latin typeface="+mn-ea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92B232A3-66ED-49B4-A164-46923E3BF8B2}"/>
              </a:ext>
            </a:extLst>
          </p:cNvPr>
          <p:cNvSpPr txBox="1"/>
          <p:nvPr/>
        </p:nvSpPr>
        <p:spPr>
          <a:xfrm>
            <a:off x="1440338" y="3870987"/>
            <a:ext cx="2723823" cy="2521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ts val="2500"/>
              </a:lnSpc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外观美观、小巧</a:t>
            </a:r>
            <a:endParaRPr lang="en-US" altLang="zh-CN" sz="1200" dirty="0">
              <a:solidFill>
                <a:srgbClr val="9F8C6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ts val="2500"/>
              </a:lnSpc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安装方便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吸顶安装，支持外挂吊装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</a:p>
          <a:p>
            <a:pPr marL="171450" indent="-171450">
              <a:lnSpc>
                <a:spcPts val="2500"/>
              </a:lnSpc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支持</a:t>
            </a:r>
            <a:r>
              <a:rPr lang="en-US" altLang="zh-CN" sz="1200" dirty="0" err="1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poe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供电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/12V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直流供电</a:t>
            </a:r>
            <a:endParaRPr lang="en-US" altLang="zh-CN" sz="1200" dirty="0">
              <a:solidFill>
                <a:srgbClr val="9F8C6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ts val="2500"/>
              </a:lnSpc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支持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RJ45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网口、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RS485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传输通讯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可扩展</a:t>
            </a:r>
            <a:r>
              <a:rPr lang="en-US" altLang="zh-CN" sz="1200" dirty="0" err="1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wifi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/4G)</a:t>
            </a:r>
          </a:p>
          <a:p>
            <a:pPr marL="171450" indent="-171450">
              <a:lnSpc>
                <a:spcPts val="2500"/>
              </a:lnSpc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支持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TF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内存卡槽</a:t>
            </a:r>
            <a:endParaRPr lang="en-US" altLang="zh-CN" sz="1200" dirty="0">
              <a:solidFill>
                <a:srgbClr val="9F8C6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ts val="2500"/>
              </a:lnSpc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抗浪涌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抗静电</a:t>
            </a:r>
            <a:endParaRPr lang="en-US" altLang="zh-CN" sz="1200" dirty="0">
              <a:solidFill>
                <a:srgbClr val="9F8C6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1200" dirty="0">
              <a:solidFill>
                <a:srgbClr val="9F8C6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F936C56F-D19A-47F8-BCCB-3E5C475B2406}"/>
              </a:ext>
            </a:extLst>
          </p:cNvPr>
          <p:cNvSpPr txBox="1"/>
          <p:nvPr/>
        </p:nvSpPr>
        <p:spPr>
          <a:xfrm>
            <a:off x="4918917" y="3870987"/>
            <a:ext cx="2723823" cy="2200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ts val="2500"/>
              </a:lnSpc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外观美观、小巧</a:t>
            </a:r>
            <a:endParaRPr lang="en-US" altLang="zh-CN" sz="1200" dirty="0">
              <a:solidFill>
                <a:srgbClr val="9F8C6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ts val="2500"/>
              </a:lnSpc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安装方便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吸顶安装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</a:p>
          <a:p>
            <a:pPr marL="171450" indent="-171450">
              <a:lnSpc>
                <a:spcPts val="2500"/>
              </a:lnSpc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支持</a:t>
            </a:r>
            <a:r>
              <a:rPr lang="en-US" altLang="zh-CN" sz="1200" dirty="0" err="1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poe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供电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/12V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直流供电</a:t>
            </a:r>
            <a:endParaRPr lang="en-US" altLang="zh-CN" sz="1200" dirty="0">
              <a:solidFill>
                <a:srgbClr val="9F8C6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ts val="2500"/>
              </a:lnSpc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支持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RJ45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网口</a:t>
            </a:r>
            <a:endParaRPr lang="en-US" altLang="zh-CN" sz="1200" dirty="0">
              <a:solidFill>
                <a:srgbClr val="9F8C6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ts val="2500"/>
              </a:lnSpc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工业级防爆</a:t>
            </a:r>
            <a:endParaRPr lang="en-US" altLang="zh-CN" sz="1200" dirty="0">
              <a:solidFill>
                <a:srgbClr val="9F8C6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ts val="2500"/>
              </a:lnSpc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抗浪涌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抗静电</a:t>
            </a:r>
            <a:endParaRPr lang="en-US" altLang="zh-CN" sz="1200" dirty="0">
              <a:solidFill>
                <a:srgbClr val="9F8C6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1200" dirty="0">
              <a:solidFill>
                <a:srgbClr val="9F8C6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76F662CC-11C9-4EEE-9661-0061BCC29480}"/>
              </a:ext>
            </a:extLst>
          </p:cNvPr>
          <p:cNvSpPr txBox="1"/>
          <p:nvPr/>
        </p:nvSpPr>
        <p:spPr>
          <a:xfrm>
            <a:off x="8397496" y="3870987"/>
            <a:ext cx="2723823" cy="18800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ts val="2500"/>
              </a:lnSpc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外观美观、小巧，隐蔽性强</a:t>
            </a:r>
            <a:endParaRPr lang="en-US" altLang="zh-CN" sz="1200" dirty="0">
              <a:solidFill>
                <a:srgbClr val="9F8C6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ts val="2500"/>
              </a:lnSpc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安装方便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天花板嵌入式安装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</a:p>
          <a:p>
            <a:pPr marL="171450" indent="-171450">
              <a:lnSpc>
                <a:spcPts val="2500"/>
              </a:lnSpc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支持</a:t>
            </a:r>
            <a:r>
              <a:rPr lang="en-US" altLang="zh-CN" sz="1200" dirty="0" err="1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poe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供电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/12V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直流供电</a:t>
            </a:r>
            <a:endParaRPr lang="en-US" altLang="zh-CN" sz="1200" dirty="0">
              <a:solidFill>
                <a:srgbClr val="9F8C6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ts val="2500"/>
              </a:lnSpc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支持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RJ45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网口</a:t>
            </a:r>
            <a:endParaRPr lang="en-US" altLang="zh-CN" sz="1200" dirty="0">
              <a:solidFill>
                <a:srgbClr val="9F8C6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ts val="2500"/>
              </a:lnSpc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抗浪涌</a:t>
            </a:r>
            <a:r>
              <a:rPr lang="en-US" altLang="zh-CN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2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抗静电</a:t>
            </a:r>
            <a:endParaRPr lang="en-US" altLang="zh-CN" sz="1200" dirty="0">
              <a:solidFill>
                <a:srgbClr val="9F8C6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1200" dirty="0">
              <a:solidFill>
                <a:srgbClr val="9F8C6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576825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文本框 47"/>
          <p:cNvSpPr txBox="1"/>
          <p:nvPr/>
        </p:nvSpPr>
        <p:spPr>
          <a:xfrm>
            <a:off x="510887" y="172245"/>
            <a:ext cx="25643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spc="600" dirty="0">
                <a:solidFill>
                  <a:srgbClr val="9F8C61"/>
                </a:solidFill>
                <a:cs typeface="+mn-ea"/>
                <a:sym typeface="+mn-lt"/>
              </a:rPr>
              <a:t>客流设备推荐</a:t>
            </a:r>
            <a:endParaRPr lang="en-US" altLang="zh-CN" sz="2400" b="1" spc="600" dirty="0">
              <a:solidFill>
                <a:srgbClr val="9F8C61"/>
              </a:solidFill>
              <a:cs typeface="+mn-ea"/>
              <a:sym typeface="+mn-lt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3258322" y="318375"/>
            <a:ext cx="52337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cap="all" spc="3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Recommended passenger flow equipment</a:t>
            </a:r>
            <a:endParaRPr lang="zh-CN" altLang="en-US" sz="1400" cap="all" spc="3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309CC42B-A1BC-42DF-9454-A2A3A9770A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843" y="1890100"/>
            <a:ext cx="1209388" cy="80625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25386D81-2CEB-45AC-879C-C11D061181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541" y="1676844"/>
            <a:ext cx="1244680" cy="124468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A1FDC2F6-170B-42BE-8366-E4B5E96926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315" y="1875431"/>
            <a:ext cx="1545166" cy="820927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24485FBD-0F5A-401B-9B7A-F4DB05B7C4B0}"/>
              </a:ext>
            </a:extLst>
          </p:cNvPr>
          <p:cNvSpPr txBox="1"/>
          <p:nvPr/>
        </p:nvSpPr>
        <p:spPr>
          <a:xfrm>
            <a:off x="1021812" y="1092728"/>
            <a:ext cx="22365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客流一体机的设备优势</a:t>
            </a: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ADE75D74-94D6-4346-BE93-9A20108C401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132" y="1512274"/>
            <a:ext cx="926190" cy="926190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186CADE1-6D12-4B9F-90C7-8033E0F368A1}"/>
              </a:ext>
            </a:extLst>
          </p:cNvPr>
          <p:cNvSpPr txBox="1"/>
          <p:nvPr/>
        </p:nvSpPr>
        <p:spPr>
          <a:xfrm>
            <a:off x="789443" y="2701640"/>
            <a:ext cx="189630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200" b="1" dirty="0">
                <a:solidFill>
                  <a:srgbClr val="9F8C61"/>
                </a:solidFill>
                <a:effectLst/>
                <a:latin typeface="+mn-ea"/>
              </a:rPr>
              <a:t>智能双目客流统计一体机</a:t>
            </a:r>
            <a:endParaRPr lang="zh-CN" altLang="en-US" sz="1200" b="1" dirty="0">
              <a:solidFill>
                <a:srgbClr val="9F8C61"/>
              </a:solidFill>
              <a:latin typeface="+mn-ea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54517BC4-915D-4255-A2ED-74F465D77485}"/>
              </a:ext>
            </a:extLst>
          </p:cNvPr>
          <p:cNvSpPr txBox="1"/>
          <p:nvPr/>
        </p:nvSpPr>
        <p:spPr>
          <a:xfrm>
            <a:off x="2655824" y="2701640"/>
            <a:ext cx="189014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200" b="1" dirty="0">
                <a:solidFill>
                  <a:srgbClr val="9F8C61"/>
                </a:solidFill>
                <a:effectLst/>
                <a:latin typeface="+mn-ea"/>
              </a:rPr>
              <a:t>半球视频客流统计一体机</a:t>
            </a:r>
            <a:endParaRPr lang="zh-CN" altLang="en-US" sz="1200" b="1" dirty="0">
              <a:solidFill>
                <a:srgbClr val="9F8C61"/>
              </a:solidFill>
              <a:latin typeface="+mn-ea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A1BAAFEA-6BC5-4EAF-B08B-A4F55AD715A4}"/>
              </a:ext>
            </a:extLst>
          </p:cNvPr>
          <p:cNvSpPr txBox="1"/>
          <p:nvPr/>
        </p:nvSpPr>
        <p:spPr>
          <a:xfrm>
            <a:off x="4590351" y="2701640"/>
            <a:ext cx="173305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200" b="1" dirty="0">
                <a:solidFill>
                  <a:srgbClr val="9F8C61"/>
                </a:solidFill>
                <a:effectLst/>
                <a:latin typeface="+mn-ea"/>
              </a:rPr>
              <a:t>嵌入式客流统计一体机</a:t>
            </a:r>
            <a:endParaRPr lang="zh-CN" altLang="en-US" sz="1200" b="1" dirty="0">
              <a:solidFill>
                <a:srgbClr val="9F8C61"/>
              </a:solidFill>
              <a:latin typeface="+mn-ea"/>
            </a:endParaRP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B10665CF-B181-4E6A-8419-CEABB9E5FB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67600" y="920363"/>
            <a:ext cx="5181600" cy="2745732"/>
          </a:xfrm>
          <a:prstGeom prst="rect">
            <a:avLst/>
          </a:prstGeom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id="{600CBF85-C1C9-4418-A32A-95029B9B12FD}"/>
              </a:ext>
            </a:extLst>
          </p:cNvPr>
          <p:cNvSpPr txBox="1"/>
          <p:nvPr/>
        </p:nvSpPr>
        <p:spPr>
          <a:xfrm>
            <a:off x="803917" y="3345713"/>
            <a:ext cx="930592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zh-CN" altLang="en-US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准确率达</a:t>
            </a:r>
            <a:r>
              <a:rPr lang="en-US" altLang="zh-CN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98%</a:t>
            </a:r>
            <a:r>
              <a:rPr lang="zh-CN" altLang="en-US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以上</a:t>
            </a:r>
            <a:endParaRPr lang="en-US" altLang="zh-CN" dirty="0">
              <a:solidFill>
                <a:srgbClr val="9F8C6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Wingdings" panose="05000000000000000000" pitchFamily="2" charset="2"/>
              <a:buChar char="u"/>
            </a:pPr>
            <a:r>
              <a:rPr lang="zh-CN" altLang="en-US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嵌入式</a:t>
            </a:r>
            <a:r>
              <a:rPr lang="en-US" altLang="zh-CN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r>
              <a:rPr lang="zh-CN" altLang="en-US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算法芯片</a:t>
            </a:r>
            <a:endParaRPr lang="en-US" altLang="zh-CN" dirty="0">
              <a:solidFill>
                <a:srgbClr val="9F8C6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Wingdings" panose="05000000000000000000" pitchFamily="2" charset="2"/>
              <a:buChar char="u"/>
            </a:pPr>
            <a:r>
              <a:rPr lang="zh-CN" altLang="en-US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独创俯视人体</a:t>
            </a:r>
            <a:r>
              <a:rPr lang="en-US" altLang="zh-CN" dirty="0" err="1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ReID</a:t>
            </a:r>
            <a:r>
              <a:rPr lang="zh-CN" altLang="en-US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动线分析</a:t>
            </a:r>
            <a:endParaRPr lang="en-US" altLang="zh-CN" dirty="0">
              <a:solidFill>
                <a:srgbClr val="9F8C6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Wingdings" panose="05000000000000000000" pitchFamily="2" charset="2"/>
              <a:buChar char="u"/>
            </a:pPr>
            <a:r>
              <a:rPr lang="zh-CN" altLang="en-US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多种客流统计算法，适用各种环境：头部算法、头肩算法、人体算法</a:t>
            </a:r>
          </a:p>
          <a:p>
            <a:pPr marL="285750" indent="-285750">
              <a:buFont typeface="Wingdings" panose="05000000000000000000" pitchFamily="2" charset="2"/>
              <a:buChar char="u"/>
            </a:pPr>
            <a:r>
              <a:rPr lang="zh-CN" altLang="en-US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客户非接触、非配合，无感知，不违法，统计人流量</a:t>
            </a:r>
          </a:p>
          <a:p>
            <a:pPr marL="285750" indent="-285750">
              <a:buFont typeface="Wingdings" panose="05000000000000000000" pitchFamily="2" charset="2"/>
              <a:buChar char="u"/>
            </a:pPr>
            <a:r>
              <a:rPr lang="zh-CN" altLang="en-US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准确识别戴帽、秃顶、白发、戴墨镜等问题</a:t>
            </a:r>
          </a:p>
          <a:p>
            <a:pPr marL="285750" indent="-285750">
              <a:buFont typeface="Wingdings" panose="05000000000000000000" pitchFamily="2" charset="2"/>
              <a:buChar char="u"/>
            </a:pPr>
            <a:r>
              <a:rPr lang="zh-CN" altLang="en-US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准确区分其他移动物体如人影，物影， 行李箱等问题</a:t>
            </a:r>
          </a:p>
          <a:p>
            <a:endParaRPr lang="zh-CN" altLang="en-US" dirty="0">
              <a:solidFill>
                <a:srgbClr val="9F8C6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设备扩展性强：</a:t>
            </a:r>
            <a:endParaRPr lang="en-US" altLang="zh-CN" dirty="0">
              <a:solidFill>
                <a:srgbClr val="9F8C6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支持</a:t>
            </a:r>
            <a:r>
              <a:rPr lang="en-US" altLang="zh-CN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TF</a:t>
            </a:r>
            <a:r>
              <a:rPr lang="zh-CN" altLang="en-US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内存卡槽。支持</a:t>
            </a:r>
            <a:r>
              <a:rPr lang="en-US" altLang="zh-CN" dirty="0" err="1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poe</a:t>
            </a:r>
            <a:r>
              <a:rPr lang="zh-CN" altLang="en-US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供电、支持</a:t>
            </a:r>
            <a:r>
              <a:rPr lang="en-US" altLang="zh-CN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RJ45</a:t>
            </a:r>
            <a:r>
              <a:rPr lang="zh-CN" altLang="en-US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网口</a:t>
            </a:r>
            <a:r>
              <a:rPr lang="en-US" altLang="zh-CN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en-US" altLang="zh-CN" dirty="0" err="1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wifi</a:t>
            </a:r>
            <a:r>
              <a:rPr lang="en-US" altLang="zh-CN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/4G/RS485</a:t>
            </a:r>
            <a:r>
              <a:rPr lang="zh-CN" altLang="en-US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传输通讯。</a:t>
            </a:r>
          </a:p>
          <a:p>
            <a:endParaRPr lang="zh-CN" altLang="en-US" dirty="0">
              <a:solidFill>
                <a:srgbClr val="9F8C6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914547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文本框 47"/>
          <p:cNvSpPr txBox="1"/>
          <p:nvPr/>
        </p:nvSpPr>
        <p:spPr>
          <a:xfrm>
            <a:off x="510887" y="172245"/>
            <a:ext cx="25643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spc="600" dirty="0">
                <a:solidFill>
                  <a:srgbClr val="9F8C61"/>
                </a:solidFill>
                <a:cs typeface="+mn-ea"/>
                <a:sym typeface="+mn-lt"/>
              </a:rPr>
              <a:t>客流设备推荐</a:t>
            </a:r>
            <a:endParaRPr lang="en-US" altLang="zh-CN" sz="2400" b="1" spc="600" dirty="0">
              <a:solidFill>
                <a:srgbClr val="9F8C61"/>
              </a:solidFill>
              <a:cs typeface="+mn-ea"/>
              <a:sym typeface="+mn-lt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3258322" y="318375"/>
            <a:ext cx="52337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cap="all" spc="3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Recommended passenger flow equipment</a:t>
            </a:r>
            <a:endParaRPr lang="zh-CN" altLang="en-US" sz="1400" cap="all" spc="3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24485FBD-0F5A-401B-9B7A-F4DB05B7C4B0}"/>
              </a:ext>
            </a:extLst>
          </p:cNvPr>
          <p:cNvSpPr txBox="1"/>
          <p:nvPr/>
        </p:nvSpPr>
        <p:spPr>
          <a:xfrm>
            <a:off x="1160938" y="939733"/>
            <a:ext cx="22365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客流一体机的算法优势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DD6795BF-3CB5-4ACC-8685-BFA64CC544B8}"/>
              </a:ext>
            </a:extLst>
          </p:cNvPr>
          <p:cNvSpPr txBox="1"/>
          <p:nvPr/>
        </p:nvSpPr>
        <p:spPr>
          <a:xfrm>
            <a:off x="1160938" y="1299480"/>
            <a:ext cx="10191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客流识别算法：基于深厚的</a:t>
            </a:r>
            <a:r>
              <a:rPr lang="en-US" altLang="zh-CN" sz="16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r>
              <a:rPr lang="zh-CN" altLang="en-US" sz="16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深度学习和图像识别技术，独创俯视人体</a:t>
            </a:r>
            <a:r>
              <a:rPr lang="en-US" altLang="zh-CN" sz="1600" dirty="0" err="1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ReID</a:t>
            </a:r>
            <a:r>
              <a:rPr lang="zh-CN" altLang="en-US" sz="16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动线分析跟踪算法业界领先。在客流一体机监测设备中内置</a:t>
            </a:r>
            <a:r>
              <a:rPr lang="en-US" altLang="zh-CN" sz="16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r>
              <a:rPr lang="zh-CN" altLang="en-US" sz="1600" dirty="0">
                <a:solidFill>
                  <a:srgbClr val="9F8C6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识别统计算法，可离线本地化部署。</a:t>
            </a:r>
          </a:p>
        </p:txBody>
      </p:sp>
      <p:cxnSp>
        <p:nvCxnSpPr>
          <p:cNvPr id="43" name="Straight Connector 279">
            <a:extLst>
              <a:ext uri="{FF2B5EF4-FFF2-40B4-BE49-F238E27FC236}">
                <a16:creationId xmlns:a16="http://schemas.microsoft.com/office/drawing/2014/main" id="{12F2FF61-04B3-4542-A8F4-C7AB3F30D1CA}"/>
              </a:ext>
            </a:extLst>
          </p:cNvPr>
          <p:cNvCxnSpPr/>
          <p:nvPr/>
        </p:nvCxnSpPr>
        <p:spPr>
          <a:xfrm>
            <a:off x="6083691" y="2645735"/>
            <a:ext cx="0" cy="342298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280">
            <a:extLst>
              <a:ext uri="{FF2B5EF4-FFF2-40B4-BE49-F238E27FC236}">
                <a16:creationId xmlns:a16="http://schemas.microsoft.com/office/drawing/2014/main" id="{A7D3A3A7-DBBD-43BB-A713-83439265F12E}"/>
              </a:ext>
            </a:extLst>
          </p:cNvPr>
          <p:cNvCxnSpPr>
            <a:cxnSpLocks/>
          </p:cNvCxnSpPr>
          <p:nvPr/>
        </p:nvCxnSpPr>
        <p:spPr>
          <a:xfrm>
            <a:off x="8922574" y="2632421"/>
            <a:ext cx="0" cy="335834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243">
            <a:extLst>
              <a:ext uri="{FF2B5EF4-FFF2-40B4-BE49-F238E27FC236}">
                <a16:creationId xmlns:a16="http://schemas.microsoft.com/office/drawing/2014/main" id="{04FC4754-C33C-4552-875F-6B2D6602CB6E}"/>
              </a:ext>
            </a:extLst>
          </p:cNvPr>
          <p:cNvSpPr/>
          <p:nvPr/>
        </p:nvSpPr>
        <p:spPr>
          <a:xfrm>
            <a:off x="3669542" y="2896425"/>
            <a:ext cx="1988950" cy="5734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sz="1600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46" name="Rounded Rectangle 245">
            <a:extLst>
              <a:ext uri="{FF2B5EF4-FFF2-40B4-BE49-F238E27FC236}">
                <a16:creationId xmlns:a16="http://schemas.microsoft.com/office/drawing/2014/main" id="{7EF3F15D-324D-4604-AFED-8946FAACCABD}"/>
              </a:ext>
            </a:extLst>
          </p:cNvPr>
          <p:cNvSpPr/>
          <p:nvPr/>
        </p:nvSpPr>
        <p:spPr>
          <a:xfrm>
            <a:off x="6558120" y="2912508"/>
            <a:ext cx="1988950" cy="5734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sz="1600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47" name="Rounded Rectangle 247">
            <a:extLst>
              <a:ext uri="{FF2B5EF4-FFF2-40B4-BE49-F238E27FC236}">
                <a16:creationId xmlns:a16="http://schemas.microsoft.com/office/drawing/2014/main" id="{75987ACA-FC75-4A5F-895D-B6B237068819}"/>
              </a:ext>
            </a:extLst>
          </p:cNvPr>
          <p:cNvSpPr/>
          <p:nvPr/>
        </p:nvSpPr>
        <p:spPr>
          <a:xfrm>
            <a:off x="9474471" y="2912508"/>
            <a:ext cx="1988950" cy="5734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sz="1600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49" name="矩形 1">
            <a:extLst>
              <a:ext uri="{FF2B5EF4-FFF2-40B4-BE49-F238E27FC236}">
                <a16:creationId xmlns:a16="http://schemas.microsoft.com/office/drawing/2014/main" id="{ADD9D39E-653A-4CD9-978D-C982299AD8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5359" y="2399242"/>
            <a:ext cx="2017317" cy="412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282" tIns="41141" rIns="82282" bIns="41141" rtlCol="0">
            <a:spAutoFit/>
          </a:bodyPr>
          <a:lstStyle/>
          <a:p>
            <a:pPr algn="ctr" defTabSz="685663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b="1" dirty="0">
                <a:highlight>
                  <a:srgbClr val="54D2FD"/>
                </a:highlight>
                <a:cs typeface="+mn-ea"/>
                <a:sym typeface="+mn-lt"/>
              </a:rPr>
              <a:t>性别</a:t>
            </a:r>
            <a:r>
              <a:rPr lang="en-US" altLang="zh-CN" b="1" dirty="0">
                <a:highlight>
                  <a:srgbClr val="54D2FD"/>
                </a:highlight>
                <a:cs typeface="+mn-ea"/>
                <a:sym typeface="+mn-lt"/>
              </a:rPr>
              <a:t>/</a:t>
            </a:r>
            <a:r>
              <a:rPr lang="zh-CN" altLang="en-US" b="1" dirty="0">
                <a:highlight>
                  <a:srgbClr val="54D2FD"/>
                </a:highlight>
                <a:cs typeface="+mn-ea"/>
                <a:sym typeface="+mn-lt"/>
              </a:rPr>
              <a:t>年龄分析</a:t>
            </a:r>
            <a:endParaRPr lang="zh-CN" altLang="zh-CN" dirty="0">
              <a:highlight>
                <a:srgbClr val="54D2FD"/>
              </a:highlight>
              <a:cs typeface="+mn-ea"/>
              <a:sym typeface="+mn-lt"/>
            </a:endParaRPr>
          </a:p>
        </p:txBody>
      </p:sp>
      <p:sp>
        <p:nvSpPr>
          <p:cNvPr id="50" name="矩形 1">
            <a:extLst>
              <a:ext uri="{FF2B5EF4-FFF2-40B4-BE49-F238E27FC236}">
                <a16:creationId xmlns:a16="http://schemas.microsoft.com/office/drawing/2014/main" id="{03F0F9BA-1429-421A-B24F-A9E4A9CD8F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3937" y="2399242"/>
            <a:ext cx="2017317" cy="412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282" tIns="41141" rIns="82282" bIns="41141" rtlCol="0">
            <a:spAutoFit/>
          </a:bodyPr>
          <a:lstStyle/>
          <a:p>
            <a:pPr algn="ctr" defTabSz="685663">
              <a:lnSpc>
                <a:spcPct val="130000"/>
              </a:lnSpc>
            </a:pPr>
            <a:r>
              <a:rPr lang="zh-CN" altLang="en-US" b="1" dirty="0">
                <a:highlight>
                  <a:srgbClr val="54D2FD"/>
                </a:highlight>
                <a:cs typeface="+mn-ea"/>
                <a:sym typeface="+mn-lt"/>
              </a:rPr>
              <a:t>客群行为分析</a:t>
            </a:r>
            <a:endParaRPr lang="zh-CN" altLang="zh-CN" b="1" dirty="0">
              <a:highlight>
                <a:srgbClr val="54D2FD"/>
              </a:highlight>
              <a:cs typeface="+mn-ea"/>
              <a:sym typeface="+mn-lt"/>
            </a:endParaRPr>
          </a:p>
        </p:txBody>
      </p:sp>
      <p:sp>
        <p:nvSpPr>
          <p:cNvPr id="52" name="矩形 1">
            <a:extLst>
              <a:ext uri="{FF2B5EF4-FFF2-40B4-BE49-F238E27FC236}">
                <a16:creationId xmlns:a16="http://schemas.microsoft.com/office/drawing/2014/main" id="{9A73185F-E184-45C4-A9E5-1C97573EEF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0288" y="2399242"/>
            <a:ext cx="2017317" cy="412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282" tIns="41141" rIns="82282" bIns="41141" rtlCol="0">
            <a:spAutoFit/>
          </a:bodyPr>
          <a:lstStyle/>
          <a:p>
            <a:pPr algn="ctr" defTabSz="685663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b="1" dirty="0">
                <a:highlight>
                  <a:srgbClr val="54D2FD"/>
                </a:highlight>
                <a:cs typeface="+mn-ea"/>
                <a:sym typeface="+mn-lt"/>
              </a:rPr>
              <a:t>热力图分析</a:t>
            </a:r>
          </a:p>
        </p:txBody>
      </p:sp>
      <p:sp>
        <p:nvSpPr>
          <p:cNvPr id="53" name="矩形: 圆角 52">
            <a:extLst>
              <a:ext uri="{FF2B5EF4-FFF2-40B4-BE49-F238E27FC236}">
                <a16:creationId xmlns:a16="http://schemas.microsoft.com/office/drawing/2014/main" id="{28A3FA7F-B6DD-4CF6-A1AA-0794718A5F03}"/>
              </a:ext>
            </a:extLst>
          </p:cNvPr>
          <p:cNvSpPr/>
          <p:nvPr/>
        </p:nvSpPr>
        <p:spPr>
          <a:xfrm>
            <a:off x="3669541" y="4939081"/>
            <a:ext cx="2121657" cy="102803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lt"/>
              </a:rPr>
              <a:t>基于视觉技术的客流特征识别算法，精准分析识别顾客的年龄和性别</a:t>
            </a:r>
          </a:p>
        </p:txBody>
      </p:sp>
      <p:sp>
        <p:nvSpPr>
          <p:cNvPr id="54" name="矩形: 圆角 53">
            <a:extLst>
              <a:ext uri="{FF2B5EF4-FFF2-40B4-BE49-F238E27FC236}">
                <a16:creationId xmlns:a16="http://schemas.microsoft.com/office/drawing/2014/main" id="{A4B6C6A9-CF53-4AB8-8110-DC0132B90D71}"/>
              </a:ext>
            </a:extLst>
          </p:cNvPr>
          <p:cNvSpPr/>
          <p:nvPr/>
        </p:nvSpPr>
        <p:spPr>
          <a:xfrm>
            <a:off x="6543937" y="4977858"/>
            <a:ext cx="2121657" cy="102803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1400" dirty="0">
                <a:latin typeface="新宋体" panose="02010609030101010101" pitchFamily="49" charset="-122"/>
                <a:ea typeface="新宋体" panose="02010609030101010101" pitchFamily="49" charset="-122"/>
                <a:cs typeface="+mn-ea"/>
                <a:sym typeface="+mn-lt"/>
              </a:rPr>
              <a:t>通过对客流特征的识别与分析，精准分析客户到访次数和活跃度</a:t>
            </a:r>
          </a:p>
        </p:txBody>
      </p:sp>
      <p:sp>
        <p:nvSpPr>
          <p:cNvPr id="55" name="矩形: 圆角 54">
            <a:extLst>
              <a:ext uri="{FF2B5EF4-FFF2-40B4-BE49-F238E27FC236}">
                <a16:creationId xmlns:a16="http://schemas.microsoft.com/office/drawing/2014/main" id="{5460648F-3185-49D9-AB84-963FDF822BB4}"/>
              </a:ext>
            </a:extLst>
          </p:cNvPr>
          <p:cNvSpPr/>
          <p:nvPr/>
        </p:nvSpPr>
        <p:spPr>
          <a:xfrm>
            <a:off x="9476744" y="4939081"/>
            <a:ext cx="2121657" cy="102803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1600" dirty="0">
                <a:latin typeface="新宋体" panose="02010609030101010101" pitchFamily="49" charset="-122"/>
                <a:ea typeface="新宋体" panose="02010609030101010101" pitchFamily="49" charset="-122"/>
                <a:cs typeface="+mn-ea"/>
                <a:sym typeface="+mn-lt"/>
              </a:rPr>
              <a:t>通过对客流行动轨迹的分析，生成区域热力图</a:t>
            </a:r>
          </a:p>
        </p:txBody>
      </p:sp>
      <p:cxnSp>
        <p:nvCxnSpPr>
          <p:cNvPr id="56" name="Straight Connector 279">
            <a:extLst>
              <a:ext uri="{FF2B5EF4-FFF2-40B4-BE49-F238E27FC236}">
                <a16:creationId xmlns:a16="http://schemas.microsoft.com/office/drawing/2014/main" id="{FF26DA9E-0E17-47FE-8C46-08417A3F6169}"/>
              </a:ext>
            </a:extLst>
          </p:cNvPr>
          <p:cNvCxnSpPr/>
          <p:nvPr/>
        </p:nvCxnSpPr>
        <p:spPr>
          <a:xfrm>
            <a:off x="3205015" y="2645732"/>
            <a:ext cx="0" cy="342298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ounded Rectangle 243">
            <a:extLst>
              <a:ext uri="{FF2B5EF4-FFF2-40B4-BE49-F238E27FC236}">
                <a16:creationId xmlns:a16="http://schemas.microsoft.com/office/drawing/2014/main" id="{4763EF59-C268-4487-84C4-AD1065E6421D}"/>
              </a:ext>
            </a:extLst>
          </p:cNvPr>
          <p:cNvSpPr/>
          <p:nvPr/>
        </p:nvSpPr>
        <p:spPr>
          <a:xfrm>
            <a:off x="740064" y="2896422"/>
            <a:ext cx="1988950" cy="5734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sz="1600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58" name="矩形 1">
            <a:extLst>
              <a:ext uri="{FF2B5EF4-FFF2-40B4-BE49-F238E27FC236}">
                <a16:creationId xmlns:a16="http://schemas.microsoft.com/office/drawing/2014/main" id="{90833A23-19AE-4EEE-B026-0A19982E75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881" y="2399239"/>
            <a:ext cx="2017317" cy="412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282" tIns="41141" rIns="82282" bIns="41141" rtlCol="0">
            <a:spAutoFit/>
          </a:bodyPr>
          <a:lstStyle/>
          <a:p>
            <a:pPr algn="ctr" defTabSz="685663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b="1" dirty="0">
                <a:highlight>
                  <a:srgbClr val="54D2FD"/>
                </a:highlight>
                <a:cs typeface="+mn-ea"/>
                <a:sym typeface="+mn-lt"/>
              </a:rPr>
              <a:t>双向识别</a:t>
            </a:r>
            <a:endParaRPr lang="zh-CN" altLang="zh-CN" dirty="0">
              <a:highlight>
                <a:srgbClr val="54D2FD"/>
              </a:highlight>
              <a:cs typeface="+mn-ea"/>
              <a:sym typeface="+mn-lt"/>
            </a:endParaRPr>
          </a:p>
        </p:txBody>
      </p:sp>
      <p:sp>
        <p:nvSpPr>
          <p:cNvPr id="59" name="矩形: 圆角 58">
            <a:extLst>
              <a:ext uri="{FF2B5EF4-FFF2-40B4-BE49-F238E27FC236}">
                <a16:creationId xmlns:a16="http://schemas.microsoft.com/office/drawing/2014/main" id="{2CF59F83-B054-47C6-96D7-4647AC1185AA}"/>
              </a:ext>
            </a:extLst>
          </p:cNvPr>
          <p:cNvSpPr/>
          <p:nvPr/>
        </p:nvSpPr>
        <p:spPr>
          <a:xfrm>
            <a:off x="740063" y="4939078"/>
            <a:ext cx="2121657" cy="102803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1600" dirty="0"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lt"/>
              </a:rPr>
              <a:t>可以同时识别进、出两个方向的人流量</a:t>
            </a:r>
          </a:p>
        </p:txBody>
      </p:sp>
      <p:pic>
        <p:nvPicPr>
          <p:cNvPr id="60" name="图片 59">
            <a:extLst>
              <a:ext uri="{FF2B5EF4-FFF2-40B4-BE49-F238E27FC236}">
                <a16:creationId xmlns:a16="http://schemas.microsoft.com/office/drawing/2014/main" id="{A2DDDA03-F223-4A4B-B8C8-3A20C93DB8EB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8946" y="3132230"/>
            <a:ext cx="1800000" cy="16200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1" name="图片 60">
            <a:extLst>
              <a:ext uri="{FF2B5EF4-FFF2-40B4-BE49-F238E27FC236}">
                <a16:creationId xmlns:a16="http://schemas.microsoft.com/office/drawing/2014/main" id="{165A7520-07D4-4DD5-A79A-5E82D3244580}"/>
              </a:ext>
            </a:extLst>
          </p:cNvPr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02" y="3132230"/>
            <a:ext cx="1800000" cy="16200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2" name="图片 61">
            <a:extLst>
              <a:ext uri="{FF2B5EF4-FFF2-40B4-BE49-F238E27FC236}">
                <a16:creationId xmlns:a16="http://schemas.microsoft.com/office/drawing/2014/main" id="{DD00C011-3E86-42CC-95BA-044A31E72EF8}"/>
              </a:ext>
            </a:extLst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623" y="3132230"/>
            <a:ext cx="1800000" cy="16200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3" name="图片 62">
            <a:extLst>
              <a:ext uri="{FF2B5EF4-FFF2-40B4-BE49-F238E27FC236}">
                <a16:creationId xmlns:a16="http://schemas.microsoft.com/office/drawing/2014/main" id="{9A2C12F8-D4C3-4286-ABBC-A97E4F6B78BC}"/>
              </a:ext>
            </a:extLst>
          </p:cNvPr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595" y="3132230"/>
            <a:ext cx="1800000" cy="16200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549446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4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4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4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47" grpId="0" animBg="1"/>
      <p:bldP spid="49" grpId="0"/>
      <p:bldP spid="50" grpId="0"/>
      <p:bldP spid="52" grpId="0"/>
      <p:bldP spid="57" grpId="0" animBg="1"/>
      <p:bldP spid="5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OURCE_RECORD_KEY" val="{&quot;13&quot;:[19971666]}"/>
  <p:tag name="COMMONDATA" val="eyJoZGlkIjoiZmI0MTM0ZWZlMzg0NjViZTBmODI5MjM1ZTYzMjUxNjQ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8.0317322834645,&quot;left&quot;:472,&quot;top&quot;:80.98409448818897,&quot;width&quot;:371.20007874015755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8.0317322834645,&quot;left&quot;:472,&quot;top&quot;:80.98409448818897,&quot;width&quot;:371.20007874015755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8.0317322834645,&quot;left&quot;:472,&quot;top&quot;:80.98409448818897,&quot;width&quot;:371.20007874015755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8.0317322834645,&quot;left&quot;:472,&quot;top&quot;:80.98409448818897,&quot;width&quot;:371.20007874015755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8.0317322834645,&quot;left&quot;:472,&quot;top&quot;:80.98409448818897,&quot;width&quot;:371.20007874015755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8.0317322834645,&quot;left&quot;:472,&quot;top&quot;:80.98409448818897,&quot;width&quot;:371.20007874015755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8.0317322834645,&quot;left&quot;:472,&quot;top&quot;:80.98409448818897,&quot;width&quot;:371.20007874015755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8.0317322834645,&quot;left&quot;:472,&quot;top&quot;:80.98409448818897,&quot;width&quot;:371.20007874015755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8.0317322834645,&quot;left&quot;:472,&quot;top&quot;:80.98409448818897,&quot;width&quot;:371.20007874015755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8.0317322834645,&quot;left&quot;:472,&quot;top&quot;:80.98409448818897,&quot;width&quot;:371.20007874015755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8.0317322834645,&quot;left&quot;:472,&quot;top&quot;:80.98409448818897,&quot;width&quot;:371.20007874015755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8.0317322834645,&quot;left&quot;:472,&quot;top&quot;:80.98409448818897,&quot;width&quot;:371.20007874015755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8.0317322834645,&quot;left&quot;:472,&quot;top&quot;:80.98409448818897,&quot;width&quot;:371.20007874015755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8.0317322834645,&quot;left&quot;:472,&quot;top&quot;:80.98409448818897,&quot;width&quot;:371.20007874015755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8.0317322834645,&quot;left&quot;:472,&quot;top&quot;:80.98409448818897,&quot;width&quot;:371.20007874015755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8.0317322834645,&quot;left&quot;:472,&quot;top&quot;:80.98409448818897,&quot;width&quot;:371.20007874015755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8.0317322834645,&quot;left&quot;:472,&quot;top&quot;:80.98409448818897,&quot;width&quot;:371.20007874015755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8.0317322834645,&quot;left&quot;:472,&quot;top&quot;:80.98409448818897,&quot;width&quot;:371.20007874015755}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8.0317322834645,&quot;left&quot;:472,&quot;top&quot;:80.98409448818897,&quot;width&quot;:371.20007874015755}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8.0317322834645,&quot;left&quot;:472,&quot;top&quot;:80.98409448818897,&quot;width&quot;:371.20007874015755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8.0317322834645,&quot;left&quot;:472,&quot;top&quot;:80.98409448818897,&quot;width&quot;:371.20007874015755}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8.0317322834645,&quot;left&quot;:472,&quot;top&quot;:80.98409448818897,&quot;width&quot;:371.20007874015755}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8.0317322834645,&quot;left&quot;:472,&quot;top&quot;:80.98409448818897,&quot;width&quot;:371.20007874015755}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8.0317322834645,&quot;left&quot;:472,&quot;top&quot;:80.98409448818897,&quot;width&quot;:371.20007874015755}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8.0317322834645,&quot;left&quot;:472,&quot;top&quot;:80.98409448818897,&quot;width&quot;:371.20007874015755}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8.0317322834645,&quot;left&quot;:472,&quot;top&quot;:80.98409448818897,&quot;width&quot;:371.20007874015755}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8.0317322834645,&quot;left&quot;:472,&quot;top&quot;:80.98409448818897,&quot;width&quot;:371.20007874015755}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8.0317322834645,&quot;left&quot;:472,&quot;top&quot;:80.98409448818897,&quot;width&quot;:371.20007874015755}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8.0317322834645,&quot;left&quot;:472,&quot;top&quot;:80.98409448818897,&quot;width&quot;:371.20007874015755}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8.0317322834645,&quot;left&quot;:472,&quot;top&quot;:80.98409448818897,&quot;width&quot;:371.20007874015755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8.0317322834645,&quot;left&quot;:472,&quot;top&quot;:80.98409448818897,&quot;width&quot;:371.20007874015755}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8.0317322834645,&quot;left&quot;:472,&quot;top&quot;:80.98409448818897,&quot;width&quot;:371.20007874015755}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8.0317322834645,&quot;left&quot;:472,&quot;top&quot;:80.98409448818897,&quot;width&quot;:371.20007874015755}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8.0317322834645,&quot;left&quot;:472,&quot;top&quot;:80.98409448818897,&quot;width&quot;:371.20007874015755}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8.0317322834645,&quot;left&quot;:472,&quot;top&quot;:80.98409448818897,&quot;width&quot;:371.20007874015755}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8.0317322834645,&quot;left&quot;:472,&quot;top&quot;:80.98409448818897,&quot;width&quot;:371.20007874015755}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8.0317322834645,&quot;left&quot;:472,&quot;top&quot;:80.98409448818897,&quot;width&quot;:371.20007874015755}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8.0317322834645,&quot;left&quot;:472,&quot;top&quot;:80.98409448818897,&quot;width&quot;:371.20007874015755}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8.0317322834645,&quot;left&quot;:472,&quot;top&quot;:80.98409448818897,&quot;width&quot;:371.20007874015755}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8.0317322834645,&quot;left&quot;:472,&quot;top&quot;:80.98409448818897,&quot;width&quot;:371.20007874015755}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8.0317322834645,&quot;left&quot;:472,&quot;top&quot;:80.98409448818897,&quot;width&quot;:371.20007874015755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8.0317322834645,&quot;left&quot;:472,&quot;top&quot;:80.98409448818897,&quot;width&quot;:371.20007874015755}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8.0317322834645,&quot;left&quot;:472,&quot;top&quot;:80.98409448818897,&quot;width&quot;:371.20007874015755}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8.0317322834645,&quot;left&quot;:472,&quot;top&quot;:80.98409448818897,&quot;width&quot;:371.20007874015755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8.0317322834645,&quot;left&quot;:472,&quot;top&quot;:80.98409448818897,&quot;width&quot;:371.20007874015755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8.0317322834645,&quot;left&quot;:472,&quot;top&quot;:80.98409448818897,&quot;width&quot;:371.20007874015755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8.0317322834645,&quot;left&quot;:472,&quot;top&quot;:80.98409448818897,&quot;width&quot;:371.20007874015755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78.0317322834645,&quot;left&quot;:472,&quot;top&quot;:80.98409448818897,&quot;width&quot;:371.20007874015755}"/>
</p:tagLst>
</file>

<file path=ppt/theme/theme1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uybcoym1">
      <a:majorFont>
        <a:latin typeface="字魂58号-创中黑"/>
        <a:ea typeface="字魂58号-创中黑"/>
        <a:cs typeface=""/>
      </a:majorFont>
      <a:minorFont>
        <a:latin typeface="字魂58号-创中黑"/>
        <a:ea typeface="字魂58号-创中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0A77A"/>
        </a:solidFill>
        <a:ln>
          <a:noFill/>
        </a:ln>
      </a:spPr>
      <a:bodyPr rtlCol="0" anchor="ctr"/>
      <a:lstStyle>
        <a:defPPr algn="l">
          <a:defRPr sz="1400" dirty="0" smtClean="0">
            <a:solidFill>
              <a:schemeClr val="tx1">
                <a:lumMod val="75000"/>
                <a:lumOff val="25000"/>
              </a:schemeClr>
            </a:solidFill>
            <a:latin typeface="黑体" panose="02010609060101010101" pitchFamily="49" charset="-122"/>
            <a:ea typeface="黑体" panose="02010609060101010101" pitchFamily="49" charset="-122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mtClean="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ybcoym1">
      <a:majorFont>
        <a:latin typeface="字魂58号-创中黑"/>
        <a:ea typeface="字魂58号-创中黑"/>
        <a:cs typeface=""/>
      </a:majorFont>
      <a:minorFont>
        <a:latin typeface="字魂58号-创中黑"/>
        <a:ea typeface="字魂58号-创中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</Template>
  <TotalTime>2246</TotalTime>
  <Words>3023</Words>
  <Application>Microsoft Office PowerPoint</Application>
  <PresentationFormat>宽屏</PresentationFormat>
  <Paragraphs>326</Paragraphs>
  <Slides>47</Slides>
  <Notes>47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47</vt:i4>
      </vt:variant>
    </vt:vector>
  </HeadingPairs>
  <TitlesOfParts>
    <vt:vector size="60" baseType="lpstr">
      <vt:lpstr>SourceHanSansCN-Medium</vt:lpstr>
      <vt:lpstr>SourceHanSansCN-Regular</vt:lpstr>
      <vt:lpstr>等线</vt:lpstr>
      <vt:lpstr>黑体</vt:lpstr>
      <vt:lpstr>宋体</vt:lpstr>
      <vt:lpstr>微软雅黑</vt:lpstr>
      <vt:lpstr>新宋体</vt:lpstr>
      <vt:lpstr>字魂58号-创中黑</vt:lpstr>
      <vt:lpstr>Arial</vt:lpstr>
      <vt:lpstr>Times New Roman</vt:lpstr>
      <vt:lpstr>Wingdings</vt:lpstr>
      <vt:lpstr>第一PPT，www.1ppt.com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>第一PPT</Manager>
  <Company>第一PPT，www.1ppt.com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商务科技</dc:title>
  <dc:creator>第一PPT</dc:creator>
  <cp:keywords>www.1ppt.com</cp:keywords>
  <dc:description>www.1ppt.com</dc:description>
  <cp:lastModifiedBy>Administrator</cp:lastModifiedBy>
  <cp:revision>786</cp:revision>
  <dcterms:created xsi:type="dcterms:W3CDTF">2017-09-06T03:58:00Z</dcterms:created>
  <dcterms:modified xsi:type="dcterms:W3CDTF">2026-06-23T08:15:59Z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D10F927885AE42B6BED260974DE81F9A_12</vt:lpwstr>
  </property>
  <property fmtid="{D5CDD505-2E9C-101B-9397-08002B2CF9AE}" pid="3" name="KSOProductBuildVer">
    <vt:lpwstr>2052-12.1.0.16412</vt:lpwstr>
  </property>
</Properties>
</file>